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0"/>
  </p:notesMasterIdLst>
  <p:sldIdLst>
    <p:sldId id="259" r:id="rId2"/>
    <p:sldId id="264" r:id="rId3"/>
    <p:sldId id="356" r:id="rId4"/>
    <p:sldId id="269" r:id="rId5"/>
    <p:sldId id="258" r:id="rId6"/>
    <p:sldId id="260" r:id="rId7"/>
    <p:sldId id="267" r:id="rId8"/>
    <p:sldId id="268" r:id="rId9"/>
    <p:sldId id="261" r:id="rId10"/>
    <p:sldId id="262" r:id="rId11"/>
    <p:sldId id="270" r:id="rId12"/>
    <p:sldId id="274" r:id="rId13"/>
    <p:sldId id="273" r:id="rId14"/>
    <p:sldId id="263" r:id="rId15"/>
    <p:sldId id="265" r:id="rId16"/>
    <p:sldId id="266" r:id="rId17"/>
    <p:sldId id="271" r:id="rId18"/>
    <p:sldId id="276" r:id="rId19"/>
    <p:sldId id="275" r:id="rId20"/>
    <p:sldId id="353" r:id="rId21"/>
    <p:sldId id="279" r:id="rId22"/>
    <p:sldId id="281" r:id="rId23"/>
    <p:sldId id="282" r:id="rId24"/>
    <p:sldId id="283" r:id="rId25"/>
    <p:sldId id="284" r:id="rId26"/>
    <p:sldId id="285" r:id="rId27"/>
    <p:sldId id="288" r:id="rId28"/>
    <p:sldId id="287" r:id="rId29"/>
    <p:sldId id="286" r:id="rId30"/>
    <p:sldId id="289" r:id="rId31"/>
    <p:sldId id="290" r:id="rId32"/>
    <p:sldId id="291" r:id="rId33"/>
    <p:sldId id="292" r:id="rId34"/>
    <p:sldId id="354" r:id="rId35"/>
    <p:sldId id="355" r:id="rId36"/>
    <p:sldId id="293" r:id="rId37"/>
    <p:sldId id="300" r:id="rId38"/>
    <p:sldId id="323" r:id="rId39"/>
    <p:sldId id="324" r:id="rId40"/>
    <p:sldId id="294" r:id="rId41"/>
    <p:sldId id="325" r:id="rId42"/>
    <p:sldId id="295" r:id="rId43"/>
    <p:sldId id="327" r:id="rId44"/>
    <p:sldId id="326" r:id="rId45"/>
    <p:sldId id="296" r:id="rId46"/>
    <p:sldId id="328" r:id="rId47"/>
    <p:sldId id="329" r:id="rId48"/>
    <p:sldId id="301" r:id="rId49"/>
    <p:sldId id="330" r:id="rId50"/>
    <p:sldId id="302" r:id="rId51"/>
    <p:sldId id="331" r:id="rId52"/>
    <p:sldId id="332" r:id="rId53"/>
    <p:sldId id="303" r:id="rId54"/>
    <p:sldId id="333" r:id="rId55"/>
    <p:sldId id="335" r:id="rId56"/>
    <p:sldId id="334" r:id="rId57"/>
    <p:sldId id="336" r:id="rId58"/>
    <p:sldId id="305" r:id="rId59"/>
    <p:sldId id="280" r:id="rId60"/>
    <p:sldId id="304" r:id="rId61"/>
    <p:sldId id="306" r:id="rId62"/>
    <p:sldId id="307" r:id="rId63"/>
    <p:sldId id="339" r:id="rId64"/>
    <p:sldId id="340" r:id="rId65"/>
    <p:sldId id="341" r:id="rId66"/>
    <p:sldId id="308" r:id="rId67"/>
    <p:sldId id="342" r:id="rId68"/>
    <p:sldId id="309" r:id="rId69"/>
    <p:sldId id="343" r:id="rId70"/>
    <p:sldId id="310" r:id="rId71"/>
    <p:sldId id="344" r:id="rId72"/>
    <p:sldId id="345" r:id="rId73"/>
    <p:sldId id="311" r:id="rId74"/>
    <p:sldId id="347" r:id="rId75"/>
    <p:sldId id="346" r:id="rId76"/>
    <p:sldId id="348" r:id="rId77"/>
    <p:sldId id="312" r:id="rId78"/>
    <p:sldId id="349" r:id="rId79"/>
    <p:sldId id="313" r:id="rId80"/>
    <p:sldId id="350" r:id="rId81"/>
    <p:sldId id="314" r:id="rId82"/>
    <p:sldId id="299" r:id="rId83"/>
    <p:sldId id="351" r:id="rId84"/>
    <p:sldId id="316" r:id="rId85"/>
    <p:sldId id="352" r:id="rId86"/>
    <p:sldId id="318" r:id="rId87"/>
    <p:sldId id="317" r:id="rId88"/>
    <p:sldId id="321" r:id="rId89"/>
  </p:sldIdLst>
  <p:sldSz cx="9144000" cy="6858000" type="screen4x3"/>
  <p:notesSz cx="7099300" cy="10234613"/>
  <p:defaultTextStyle>
    <a:defPPr>
      <a:defRPr lang="it-IT"/>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5620"/>
    <p:restoredTop sz="94660"/>
  </p:normalViewPr>
  <p:slideViewPr>
    <p:cSldViewPr>
      <p:cViewPr>
        <p:scale>
          <a:sx n="90" d="100"/>
          <a:sy n="90" d="100"/>
        </p:scale>
        <p:origin x="-1194" y="-3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6363" cy="511731"/>
          </a:xfrm>
          <a:prstGeom prst="rect">
            <a:avLst/>
          </a:prstGeom>
        </p:spPr>
        <p:txBody>
          <a:bodyPr vert="horz" lIns="99048" tIns="49524" rIns="99048" bIns="49524" rtlCol="0"/>
          <a:lstStyle>
            <a:lvl1pPr algn="l" fontAlgn="auto">
              <a:spcBef>
                <a:spcPts val="0"/>
              </a:spcBef>
              <a:spcAft>
                <a:spcPts val="0"/>
              </a:spcAft>
              <a:defRPr sz="1300">
                <a:latin typeface="+mn-lt"/>
                <a:cs typeface="+mn-cs"/>
              </a:defRPr>
            </a:lvl1pPr>
          </a:lstStyle>
          <a:p>
            <a:pPr>
              <a:defRPr/>
            </a:pPr>
            <a:endParaRPr lang="it-IT"/>
          </a:p>
        </p:txBody>
      </p:sp>
      <p:sp>
        <p:nvSpPr>
          <p:cNvPr id="3" name="Segnaposto data 2"/>
          <p:cNvSpPr>
            <a:spLocks noGrp="1"/>
          </p:cNvSpPr>
          <p:nvPr>
            <p:ph type="dt" idx="1"/>
          </p:nvPr>
        </p:nvSpPr>
        <p:spPr>
          <a:xfrm>
            <a:off x="4021294" y="0"/>
            <a:ext cx="3076363" cy="511731"/>
          </a:xfrm>
          <a:prstGeom prst="rect">
            <a:avLst/>
          </a:prstGeom>
        </p:spPr>
        <p:txBody>
          <a:bodyPr vert="horz" lIns="99048" tIns="49524" rIns="99048" bIns="49524" rtlCol="0"/>
          <a:lstStyle>
            <a:lvl1pPr algn="r" fontAlgn="auto">
              <a:spcBef>
                <a:spcPts val="0"/>
              </a:spcBef>
              <a:spcAft>
                <a:spcPts val="0"/>
              </a:spcAft>
              <a:defRPr sz="1300" smtClean="0">
                <a:latin typeface="+mn-lt"/>
                <a:cs typeface="+mn-cs"/>
              </a:defRPr>
            </a:lvl1pPr>
          </a:lstStyle>
          <a:p>
            <a:pPr>
              <a:defRPr/>
            </a:pPr>
            <a:fld id="{FBFBE689-FC9D-482E-A715-5E9C75F63428}" type="datetimeFigureOut">
              <a:rPr lang="it-IT"/>
              <a:pPr>
                <a:defRPr/>
              </a:pPr>
              <a:t>09/12/2013</a:t>
            </a:fld>
            <a:endParaRPr lang="it-IT"/>
          </a:p>
        </p:txBody>
      </p:sp>
      <p:sp>
        <p:nvSpPr>
          <p:cNvPr id="4" name="Segnaposto immagine diapositiva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pPr lvl="0"/>
            <a:endParaRPr lang="it-IT" noProof="0"/>
          </a:p>
        </p:txBody>
      </p:sp>
      <p:sp>
        <p:nvSpPr>
          <p:cNvPr id="5" name="Segnaposto note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it-IT" noProof="0"/>
          </a:p>
        </p:txBody>
      </p:sp>
      <p:sp>
        <p:nvSpPr>
          <p:cNvPr id="6" name="Segnaposto piè di pagina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fontAlgn="auto">
              <a:spcBef>
                <a:spcPts val="0"/>
              </a:spcBef>
              <a:spcAft>
                <a:spcPts val="0"/>
              </a:spcAft>
              <a:defRPr sz="1300">
                <a:latin typeface="+mn-lt"/>
                <a:cs typeface="+mn-cs"/>
              </a:defRPr>
            </a:lvl1pPr>
          </a:lstStyle>
          <a:p>
            <a:pPr>
              <a:defRPr/>
            </a:pPr>
            <a:endParaRPr lang="it-IT"/>
          </a:p>
        </p:txBody>
      </p:sp>
      <p:sp>
        <p:nvSpPr>
          <p:cNvPr id="7" name="Segnaposto numero diapositiva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fontAlgn="auto">
              <a:spcBef>
                <a:spcPts val="0"/>
              </a:spcBef>
              <a:spcAft>
                <a:spcPts val="0"/>
              </a:spcAft>
              <a:defRPr sz="1300" smtClean="0">
                <a:latin typeface="+mn-lt"/>
                <a:cs typeface="+mn-cs"/>
              </a:defRPr>
            </a:lvl1pPr>
          </a:lstStyle>
          <a:p>
            <a:pPr>
              <a:defRPr/>
            </a:pPr>
            <a:fld id="{482A05D9-1E95-4BF6-9FA8-B889E95235BF}"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cxnSp>
        <p:nvCxnSpPr>
          <p:cNvPr id="4" name="Connettore 1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Connettore 1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e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a:p>
        </p:txBody>
      </p:sp>
      <p:sp>
        <p:nvSpPr>
          <p:cNvPr id="9" name="Sottotitolo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it-IT" smtClean="0"/>
              <a:t>Fare clic per modificare lo stile del sottotitolo dello schema</a:t>
            </a:r>
            <a:endParaRPr lang="en-US"/>
          </a:p>
        </p:txBody>
      </p:sp>
      <p:sp>
        <p:nvSpPr>
          <p:cNvPr id="28" name="Titolo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it-IT" smtClean="0"/>
              <a:t>Fare clic per modificare lo stile del titolo</a:t>
            </a:r>
            <a:endParaRPr lang="en-US"/>
          </a:p>
        </p:txBody>
      </p:sp>
      <p:sp>
        <p:nvSpPr>
          <p:cNvPr id="7" name="Segnaposto data 14"/>
          <p:cNvSpPr>
            <a:spLocks noGrp="1"/>
          </p:cNvSpPr>
          <p:nvPr>
            <p:ph type="dt" sz="half" idx="10"/>
          </p:nvPr>
        </p:nvSpPr>
        <p:spPr/>
        <p:txBody>
          <a:bodyPr/>
          <a:lstStyle>
            <a:lvl1pPr>
              <a:defRPr/>
            </a:lvl1pPr>
          </a:lstStyle>
          <a:p>
            <a:pPr>
              <a:defRPr/>
            </a:pPr>
            <a:fld id="{D1ACFA1F-C395-45FD-8877-6A80D0FE3EED}" type="datetimeFigureOut">
              <a:rPr lang="it-IT"/>
              <a:pPr>
                <a:defRPr/>
              </a:pPr>
              <a:t>09/12/2013</a:t>
            </a:fld>
            <a:endParaRPr lang="it-IT"/>
          </a:p>
        </p:txBody>
      </p:sp>
      <p:sp>
        <p:nvSpPr>
          <p:cNvPr id="8" name="Segnaposto numero diapositiva 15"/>
          <p:cNvSpPr>
            <a:spLocks noGrp="1"/>
          </p:cNvSpPr>
          <p:nvPr>
            <p:ph type="sldNum" sz="quarter" idx="11"/>
          </p:nvPr>
        </p:nvSpPr>
        <p:spPr/>
        <p:txBody>
          <a:bodyPr/>
          <a:lstStyle>
            <a:lvl1pPr>
              <a:defRPr/>
            </a:lvl1pPr>
          </a:lstStyle>
          <a:p>
            <a:pPr>
              <a:defRPr/>
            </a:pPr>
            <a:fld id="{C0D8C087-C853-44D0-9419-26756C99EA9A}" type="slidenum">
              <a:rPr lang="it-IT"/>
              <a:pPr>
                <a:defRPr/>
              </a:pPr>
              <a:t>‹N›</a:t>
            </a:fld>
            <a:endParaRPr lang="it-IT"/>
          </a:p>
        </p:txBody>
      </p:sp>
      <p:sp>
        <p:nvSpPr>
          <p:cNvPr id="10" name="Segnaposto piè di pagina 16"/>
          <p:cNvSpPr>
            <a:spLocks noGrp="1"/>
          </p:cNvSpPr>
          <p:nvPr>
            <p:ph type="ftr" sz="quarter" idx="12"/>
          </p:nvPr>
        </p:nvSpPr>
        <p:spPr/>
        <p:txBody>
          <a:bodyPr/>
          <a:lstStyle>
            <a:lvl1pPr>
              <a:defRPr/>
            </a:lvl1pPr>
          </a:lstStyle>
          <a:p>
            <a:pPr>
              <a:defRPr/>
            </a:pPr>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23"/>
          <p:cNvSpPr>
            <a:spLocks noGrp="1"/>
          </p:cNvSpPr>
          <p:nvPr>
            <p:ph type="dt" sz="half" idx="10"/>
          </p:nvPr>
        </p:nvSpPr>
        <p:spPr/>
        <p:txBody>
          <a:bodyPr/>
          <a:lstStyle>
            <a:lvl1pPr>
              <a:defRPr/>
            </a:lvl1pPr>
          </a:lstStyle>
          <a:p>
            <a:pPr>
              <a:defRPr/>
            </a:pPr>
            <a:fld id="{F6517459-B591-4ABC-B7DA-3E415A4F944C}" type="datetimeFigureOut">
              <a:rPr lang="it-IT"/>
              <a:pPr>
                <a:defRPr/>
              </a:pPr>
              <a:t>09/12/2013</a:t>
            </a:fld>
            <a:endParaRPr lang="it-IT"/>
          </a:p>
        </p:txBody>
      </p:sp>
      <p:sp>
        <p:nvSpPr>
          <p:cNvPr id="5" name="Segnaposto piè di pagina 9"/>
          <p:cNvSpPr>
            <a:spLocks noGrp="1"/>
          </p:cNvSpPr>
          <p:nvPr>
            <p:ph type="ftr" sz="quarter" idx="11"/>
          </p:nvPr>
        </p:nvSpPr>
        <p:spPr/>
        <p:txBody>
          <a:bodyPr/>
          <a:lstStyle>
            <a:lvl1pPr>
              <a:defRPr/>
            </a:lvl1pPr>
          </a:lstStyle>
          <a:p>
            <a:pPr>
              <a:defRPr/>
            </a:pPr>
            <a:endParaRPr lang="it-IT"/>
          </a:p>
        </p:txBody>
      </p:sp>
      <p:sp>
        <p:nvSpPr>
          <p:cNvPr id="6" name="Segnaposto numero diapositiva 21"/>
          <p:cNvSpPr>
            <a:spLocks noGrp="1"/>
          </p:cNvSpPr>
          <p:nvPr>
            <p:ph type="sldNum" sz="quarter" idx="12"/>
          </p:nvPr>
        </p:nvSpPr>
        <p:spPr/>
        <p:txBody>
          <a:bodyPr/>
          <a:lstStyle>
            <a:lvl1pPr>
              <a:defRPr/>
            </a:lvl1pPr>
          </a:lstStyle>
          <a:p>
            <a:pPr>
              <a:defRPr/>
            </a:pPr>
            <a:fld id="{916F7264-D640-4120-BDD0-466C33C881FD}"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23"/>
          <p:cNvSpPr>
            <a:spLocks noGrp="1"/>
          </p:cNvSpPr>
          <p:nvPr>
            <p:ph type="dt" sz="half" idx="10"/>
          </p:nvPr>
        </p:nvSpPr>
        <p:spPr/>
        <p:txBody>
          <a:bodyPr/>
          <a:lstStyle>
            <a:lvl1pPr>
              <a:defRPr/>
            </a:lvl1pPr>
          </a:lstStyle>
          <a:p>
            <a:pPr>
              <a:defRPr/>
            </a:pPr>
            <a:fld id="{40E9D155-42C7-464E-B50C-6B2D0B0151E5}" type="datetimeFigureOut">
              <a:rPr lang="it-IT"/>
              <a:pPr>
                <a:defRPr/>
              </a:pPr>
              <a:t>09/12/2013</a:t>
            </a:fld>
            <a:endParaRPr lang="it-IT"/>
          </a:p>
        </p:txBody>
      </p:sp>
      <p:sp>
        <p:nvSpPr>
          <p:cNvPr id="5" name="Segnaposto piè di pagina 9"/>
          <p:cNvSpPr>
            <a:spLocks noGrp="1"/>
          </p:cNvSpPr>
          <p:nvPr>
            <p:ph type="ftr" sz="quarter" idx="11"/>
          </p:nvPr>
        </p:nvSpPr>
        <p:spPr/>
        <p:txBody>
          <a:bodyPr/>
          <a:lstStyle>
            <a:lvl1pPr>
              <a:defRPr/>
            </a:lvl1pPr>
          </a:lstStyle>
          <a:p>
            <a:pPr>
              <a:defRPr/>
            </a:pPr>
            <a:endParaRPr lang="it-IT"/>
          </a:p>
        </p:txBody>
      </p:sp>
      <p:sp>
        <p:nvSpPr>
          <p:cNvPr id="6" name="Segnaposto numero diapositiva 21"/>
          <p:cNvSpPr>
            <a:spLocks noGrp="1"/>
          </p:cNvSpPr>
          <p:nvPr>
            <p:ph type="sldNum" sz="quarter" idx="12"/>
          </p:nvPr>
        </p:nvSpPr>
        <p:spPr/>
        <p:txBody>
          <a:bodyPr/>
          <a:lstStyle>
            <a:lvl1pPr>
              <a:defRPr/>
            </a:lvl1pPr>
          </a:lstStyle>
          <a:p>
            <a:pPr>
              <a:defRPr/>
            </a:pPr>
            <a:fld id="{0CDC5AB2-2647-484D-98CC-3F244DBFF277}"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9" name="Segnaposto contenuto 8"/>
          <p:cNvSpPr>
            <a:spLocks noGrp="1"/>
          </p:cNvSpPr>
          <p:nvPr>
            <p:ph idx="1"/>
          </p:nvPr>
        </p:nvSpPr>
        <p:spPr>
          <a:xfrm>
            <a:off x="457200" y="1524000"/>
            <a:ext cx="8229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17" name="Titolo 16"/>
          <p:cNvSpPr>
            <a:spLocks noGrp="1"/>
          </p:cNvSpPr>
          <p:nvPr>
            <p:ph type="title"/>
          </p:nvPr>
        </p:nvSpPr>
        <p:spPr/>
        <p:txBody>
          <a:bodyPr rtlCol="0"/>
          <a:lstStyle/>
          <a:p>
            <a:r>
              <a:rPr lang="it-IT" smtClean="0"/>
              <a:t>Fare clic per modificare lo stile del titolo</a:t>
            </a:r>
            <a:endParaRPr lang="en-US"/>
          </a:p>
        </p:txBody>
      </p:sp>
      <p:sp>
        <p:nvSpPr>
          <p:cNvPr id="4" name="Segnaposto data 23"/>
          <p:cNvSpPr>
            <a:spLocks noGrp="1"/>
          </p:cNvSpPr>
          <p:nvPr>
            <p:ph type="dt" sz="half" idx="10"/>
          </p:nvPr>
        </p:nvSpPr>
        <p:spPr/>
        <p:txBody>
          <a:bodyPr/>
          <a:lstStyle>
            <a:lvl1pPr>
              <a:defRPr/>
            </a:lvl1pPr>
          </a:lstStyle>
          <a:p>
            <a:pPr>
              <a:defRPr/>
            </a:pPr>
            <a:fld id="{CE1D0D21-6DD7-47A1-97F8-2D68BCA9627F}" type="datetimeFigureOut">
              <a:rPr lang="it-IT"/>
              <a:pPr>
                <a:defRPr/>
              </a:pPr>
              <a:t>09/12/2013</a:t>
            </a:fld>
            <a:endParaRPr lang="it-IT"/>
          </a:p>
        </p:txBody>
      </p:sp>
      <p:sp>
        <p:nvSpPr>
          <p:cNvPr id="5" name="Segnaposto piè di pagina 9"/>
          <p:cNvSpPr>
            <a:spLocks noGrp="1"/>
          </p:cNvSpPr>
          <p:nvPr>
            <p:ph type="ftr" sz="quarter" idx="11"/>
          </p:nvPr>
        </p:nvSpPr>
        <p:spPr/>
        <p:txBody>
          <a:bodyPr/>
          <a:lstStyle>
            <a:lvl1pPr>
              <a:defRPr/>
            </a:lvl1pPr>
          </a:lstStyle>
          <a:p>
            <a:pPr>
              <a:defRPr/>
            </a:pPr>
            <a:endParaRPr lang="it-IT"/>
          </a:p>
        </p:txBody>
      </p:sp>
      <p:sp>
        <p:nvSpPr>
          <p:cNvPr id="6" name="Segnaposto numero diapositiva 21"/>
          <p:cNvSpPr>
            <a:spLocks noGrp="1"/>
          </p:cNvSpPr>
          <p:nvPr>
            <p:ph type="sldNum" sz="quarter" idx="12"/>
          </p:nvPr>
        </p:nvSpPr>
        <p:spPr/>
        <p:txBody>
          <a:bodyPr/>
          <a:lstStyle>
            <a:lvl1pPr>
              <a:defRPr/>
            </a:lvl1pPr>
          </a:lstStyle>
          <a:p>
            <a:pPr>
              <a:defRPr/>
            </a:pPr>
            <a:fld id="{4A478CD1-8565-4D22-9702-86CE4A1E215B}"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cxnSp>
        <p:nvCxnSpPr>
          <p:cNvPr id="4" name="Connettore 1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FEAF5D9-C92D-4601-8504-C2E93E8516D0}" type="datetimeFigureOut">
              <a:rPr lang="it-IT"/>
              <a:pPr>
                <a:defRPr/>
              </a:pPr>
              <a:t>09/12/2013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340AE44-B696-4C5B-942C-665FF6E88F81}"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11" name="Segnaposto contenuto 10"/>
          <p:cNvSpPr>
            <a:spLocks noGrp="1"/>
          </p:cNvSpPr>
          <p:nvPr>
            <p:ph sz="half" idx="1"/>
          </p:nvPr>
        </p:nvSpPr>
        <p:spPr>
          <a:xfrm>
            <a:off x="457200" y="1524000"/>
            <a:ext cx="4059936"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13" name="Segnaposto contenuto 12"/>
          <p:cNvSpPr>
            <a:spLocks noGrp="1"/>
          </p:cNvSpPr>
          <p:nvPr>
            <p:ph sz="half" idx="2"/>
          </p:nvPr>
        </p:nvSpPr>
        <p:spPr>
          <a:xfrm>
            <a:off x="4648200" y="1524000"/>
            <a:ext cx="4059936"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23"/>
          <p:cNvSpPr>
            <a:spLocks noGrp="1"/>
          </p:cNvSpPr>
          <p:nvPr>
            <p:ph type="dt" sz="half" idx="10"/>
          </p:nvPr>
        </p:nvSpPr>
        <p:spPr/>
        <p:txBody>
          <a:bodyPr/>
          <a:lstStyle>
            <a:lvl1pPr>
              <a:defRPr/>
            </a:lvl1pPr>
          </a:lstStyle>
          <a:p>
            <a:pPr>
              <a:defRPr/>
            </a:pPr>
            <a:fld id="{45ECC547-A132-4CFB-A924-06D91BD79E5A}" type="datetimeFigureOut">
              <a:rPr lang="it-IT"/>
              <a:pPr>
                <a:defRPr/>
              </a:pPr>
              <a:t>09/12/2013</a:t>
            </a:fld>
            <a:endParaRPr lang="it-IT"/>
          </a:p>
        </p:txBody>
      </p:sp>
      <p:sp>
        <p:nvSpPr>
          <p:cNvPr id="6" name="Segnaposto piè di pagina 9"/>
          <p:cNvSpPr>
            <a:spLocks noGrp="1"/>
          </p:cNvSpPr>
          <p:nvPr>
            <p:ph type="ftr" sz="quarter" idx="11"/>
          </p:nvPr>
        </p:nvSpPr>
        <p:spPr/>
        <p:txBody>
          <a:bodyPr/>
          <a:lstStyle>
            <a:lvl1pPr>
              <a:defRPr/>
            </a:lvl1pPr>
          </a:lstStyle>
          <a:p>
            <a:pPr>
              <a:defRPr/>
            </a:pPr>
            <a:endParaRPr lang="it-IT"/>
          </a:p>
        </p:txBody>
      </p:sp>
      <p:sp>
        <p:nvSpPr>
          <p:cNvPr id="7" name="Segnaposto numero diapositiva 21"/>
          <p:cNvSpPr>
            <a:spLocks noGrp="1"/>
          </p:cNvSpPr>
          <p:nvPr>
            <p:ph type="sldNum" sz="quarter" idx="12"/>
          </p:nvPr>
        </p:nvSpPr>
        <p:spPr/>
        <p:txBody>
          <a:bodyPr/>
          <a:lstStyle>
            <a:lvl1pPr>
              <a:defRPr/>
            </a:lvl1pPr>
          </a:lstStyle>
          <a:p>
            <a:pPr>
              <a:defRPr/>
            </a:pPr>
            <a:fld id="{60ADF950-140E-4A16-B8A8-57BE21A4BF57}"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cxnSp>
        <p:nvCxnSpPr>
          <p:cNvPr id="7" name="Connettore 1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Segnaposto testo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it-IT" smtClean="0"/>
              <a:t>Fare clic per modificare stili del testo dello schema</a:t>
            </a:r>
          </a:p>
        </p:txBody>
      </p:sp>
      <p:sp>
        <p:nvSpPr>
          <p:cNvPr id="32" name="Segnaposto contenuto 31"/>
          <p:cNvSpPr>
            <a:spLocks noGrp="1"/>
          </p:cNvSpPr>
          <p:nvPr>
            <p:ph sz="half" idx="2"/>
          </p:nvPr>
        </p:nvSpPr>
        <p:spPr>
          <a:xfrm>
            <a:off x="457200" y="2201896"/>
            <a:ext cx="4038600" cy="391363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34" name="Segnaposto contenuto 33"/>
          <p:cNvSpPr>
            <a:spLocks noGrp="1"/>
          </p:cNvSpPr>
          <p:nvPr>
            <p:ph sz="quarter" idx="4"/>
          </p:nvPr>
        </p:nvSpPr>
        <p:spPr>
          <a:xfrm>
            <a:off x="4649788" y="2201896"/>
            <a:ext cx="4038600" cy="391363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2" name="Titolo 1"/>
          <p:cNvSpPr>
            <a:spLocks noGrp="1"/>
          </p:cNvSpPr>
          <p:nvPr>
            <p:ph type="title"/>
          </p:nvPr>
        </p:nvSpPr>
        <p:spPr>
          <a:xfrm>
            <a:off x="457200" y="155448"/>
            <a:ext cx="8229600" cy="1143000"/>
          </a:xfrm>
        </p:spPr>
        <p:txBody>
          <a:bodyPr/>
          <a:lstStyle>
            <a:lvl1pPr>
              <a:defRPr/>
            </a:lvl1pPr>
          </a:lstStyle>
          <a:p>
            <a:r>
              <a:rPr lang="it-IT" smtClean="0"/>
              <a:t>Fare clic per modificare lo stile del titolo</a:t>
            </a:r>
            <a:endParaRPr lang="en-US"/>
          </a:p>
        </p:txBody>
      </p:sp>
      <p:sp>
        <p:nvSpPr>
          <p:cNvPr id="12" name="Segnaposto testo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it-IT" smtClean="0"/>
              <a:t>Fare clic per modificare stili del testo dello schema</a:t>
            </a:r>
          </a:p>
        </p:txBody>
      </p:sp>
      <p:sp>
        <p:nvSpPr>
          <p:cNvPr id="9" name="Segnaposto numero diapositiva 8"/>
          <p:cNvSpPr>
            <a:spLocks noGrp="1"/>
          </p:cNvSpPr>
          <p:nvPr>
            <p:ph type="sldNum" sz="quarter" idx="10"/>
          </p:nvPr>
        </p:nvSpPr>
        <p:spPr/>
        <p:txBody>
          <a:bodyPr/>
          <a:lstStyle>
            <a:lvl1pPr>
              <a:defRPr/>
            </a:lvl1pPr>
          </a:lstStyle>
          <a:p>
            <a:pPr>
              <a:defRPr/>
            </a:pPr>
            <a:fld id="{BCB3E884-ED4E-4BD6-8FB9-686F114F4CFC}" type="slidenum">
              <a:rPr lang="it-IT"/>
              <a:pPr>
                <a:defRPr/>
              </a:pPr>
              <a:t>‹N›</a:t>
            </a:fld>
            <a:endParaRPr lang="it-IT"/>
          </a:p>
        </p:txBody>
      </p:sp>
      <p:sp>
        <p:nvSpPr>
          <p:cNvPr id="10" name="Segnaposto piè di pagina 7"/>
          <p:cNvSpPr>
            <a:spLocks noGrp="1"/>
          </p:cNvSpPr>
          <p:nvPr>
            <p:ph type="ftr" sz="quarter" idx="11"/>
          </p:nvPr>
        </p:nvSpPr>
        <p:spPr/>
        <p:txBody>
          <a:bodyPr/>
          <a:lstStyle>
            <a:lvl1pPr>
              <a:defRPr/>
            </a:lvl1pPr>
          </a:lstStyle>
          <a:p>
            <a:pPr>
              <a:defRPr/>
            </a:pPr>
            <a:endParaRPr lang="it-IT"/>
          </a:p>
        </p:txBody>
      </p:sp>
      <p:sp>
        <p:nvSpPr>
          <p:cNvPr id="11" name="Segnaposto data 6"/>
          <p:cNvSpPr>
            <a:spLocks noGrp="1"/>
          </p:cNvSpPr>
          <p:nvPr>
            <p:ph type="dt" sz="half" idx="12"/>
          </p:nvPr>
        </p:nvSpPr>
        <p:spPr/>
        <p:txBody>
          <a:bodyPr/>
          <a:lstStyle>
            <a:lvl1pPr>
              <a:defRPr/>
            </a:lvl1pPr>
          </a:lstStyle>
          <a:p>
            <a:pPr>
              <a:defRPr/>
            </a:pPr>
            <a:fld id="{8205FCA0-CFA9-4BD2-998D-F03A22F8B53C}" type="datetimeFigureOut">
              <a:rPr lang="it-IT"/>
              <a:pPr>
                <a:defRPr/>
              </a:pPr>
              <a:t>09/12/2013</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3"/>
          <p:cNvSpPr>
            <a:spLocks noGrp="1"/>
          </p:cNvSpPr>
          <p:nvPr>
            <p:ph type="dt" sz="half" idx="10"/>
          </p:nvPr>
        </p:nvSpPr>
        <p:spPr/>
        <p:txBody>
          <a:bodyPr/>
          <a:lstStyle>
            <a:lvl1pPr>
              <a:defRPr/>
            </a:lvl1pPr>
          </a:lstStyle>
          <a:p>
            <a:pPr>
              <a:defRPr/>
            </a:pPr>
            <a:fld id="{F38FE4EF-E9EC-4727-82C7-3E440743EBDD}" type="datetimeFigureOut">
              <a:rPr lang="it-IT"/>
              <a:pPr>
                <a:defRPr/>
              </a:pPr>
              <a:t>09/12/2013</a:t>
            </a:fld>
            <a:endParaRPr lang="it-IT"/>
          </a:p>
        </p:txBody>
      </p:sp>
      <p:sp>
        <p:nvSpPr>
          <p:cNvPr id="4" name="Segnaposto piè di pagina 9"/>
          <p:cNvSpPr>
            <a:spLocks noGrp="1"/>
          </p:cNvSpPr>
          <p:nvPr>
            <p:ph type="ftr" sz="quarter" idx="11"/>
          </p:nvPr>
        </p:nvSpPr>
        <p:spPr/>
        <p:txBody>
          <a:bodyPr/>
          <a:lstStyle>
            <a:lvl1pPr>
              <a:defRPr/>
            </a:lvl1pPr>
          </a:lstStyle>
          <a:p>
            <a:pPr>
              <a:defRPr/>
            </a:pPr>
            <a:endParaRPr lang="it-IT"/>
          </a:p>
        </p:txBody>
      </p:sp>
      <p:sp>
        <p:nvSpPr>
          <p:cNvPr id="5" name="Segnaposto numero diapositiva 21"/>
          <p:cNvSpPr>
            <a:spLocks noGrp="1"/>
          </p:cNvSpPr>
          <p:nvPr>
            <p:ph type="sldNum" sz="quarter" idx="12"/>
          </p:nvPr>
        </p:nvSpPr>
        <p:spPr/>
        <p:txBody>
          <a:bodyPr/>
          <a:lstStyle>
            <a:lvl1pPr>
              <a:defRPr/>
            </a:lvl1pPr>
          </a:lstStyle>
          <a:p>
            <a:pPr>
              <a:defRPr/>
            </a:pPr>
            <a:fld id="{0AC88324-0120-4DE6-AFA7-D48A45B532AB}"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23"/>
          <p:cNvSpPr>
            <a:spLocks noGrp="1"/>
          </p:cNvSpPr>
          <p:nvPr>
            <p:ph type="dt" sz="half" idx="10"/>
          </p:nvPr>
        </p:nvSpPr>
        <p:spPr/>
        <p:txBody>
          <a:bodyPr/>
          <a:lstStyle>
            <a:lvl1pPr>
              <a:defRPr/>
            </a:lvl1pPr>
          </a:lstStyle>
          <a:p>
            <a:pPr>
              <a:defRPr/>
            </a:pPr>
            <a:fld id="{4B8D4BF6-C70C-48A2-AF85-B9587EFACAB1}" type="datetimeFigureOut">
              <a:rPr lang="it-IT"/>
              <a:pPr>
                <a:defRPr/>
              </a:pPr>
              <a:t>09/12/2013</a:t>
            </a:fld>
            <a:endParaRPr lang="it-IT"/>
          </a:p>
        </p:txBody>
      </p:sp>
      <p:sp>
        <p:nvSpPr>
          <p:cNvPr id="3" name="Segnaposto piè di pagina 9"/>
          <p:cNvSpPr>
            <a:spLocks noGrp="1"/>
          </p:cNvSpPr>
          <p:nvPr>
            <p:ph type="ftr" sz="quarter" idx="11"/>
          </p:nvPr>
        </p:nvSpPr>
        <p:spPr/>
        <p:txBody>
          <a:bodyPr/>
          <a:lstStyle>
            <a:lvl1pPr>
              <a:defRPr/>
            </a:lvl1pPr>
          </a:lstStyle>
          <a:p>
            <a:pPr>
              <a:defRPr/>
            </a:pPr>
            <a:endParaRPr lang="it-IT"/>
          </a:p>
        </p:txBody>
      </p:sp>
      <p:sp>
        <p:nvSpPr>
          <p:cNvPr id="4" name="Segnaposto numero diapositiva 21"/>
          <p:cNvSpPr>
            <a:spLocks noGrp="1"/>
          </p:cNvSpPr>
          <p:nvPr>
            <p:ph type="sldNum" sz="quarter" idx="12"/>
          </p:nvPr>
        </p:nvSpPr>
        <p:spPr/>
        <p:txBody>
          <a:bodyPr/>
          <a:lstStyle>
            <a:lvl1pPr>
              <a:defRPr/>
            </a:lvl1pPr>
          </a:lstStyle>
          <a:p>
            <a:pPr>
              <a:defRPr/>
            </a:pPr>
            <a:fld id="{E67E2C83-9E14-4B3F-97D2-346E6AAEDC73}"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9" name="Segnaposto contenuto 28"/>
          <p:cNvSpPr>
            <a:spLocks noGrp="1"/>
          </p:cNvSpPr>
          <p:nvPr>
            <p:ph sz="quarter" idx="1"/>
          </p:nvPr>
        </p:nvSpPr>
        <p:spPr>
          <a:xfrm>
            <a:off x="457200" y="457200"/>
            <a:ext cx="6248400" cy="5715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3" name="Segnaposto testo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it-IT" smtClean="0"/>
              <a:t>Fare clic per modificare stili del testo dello schema</a:t>
            </a:r>
          </a:p>
        </p:txBody>
      </p:sp>
      <p:sp>
        <p:nvSpPr>
          <p:cNvPr id="31" name="Titolo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it-IT" smtClean="0"/>
              <a:t>Fare clic per modificare lo stile del titolo</a:t>
            </a:r>
            <a:endParaRPr lang="en-US"/>
          </a:p>
        </p:txBody>
      </p:sp>
      <p:sp>
        <p:nvSpPr>
          <p:cNvPr id="5" name="Segnaposto data 7"/>
          <p:cNvSpPr>
            <a:spLocks noGrp="1"/>
          </p:cNvSpPr>
          <p:nvPr>
            <p:ph type="dt" sz="half" idx="10"/>
          </p:nvPr>
        </p:nvSpPr>
        <p:spPr/>
        <p:txBody>
          <a:bodyPr/>
          <a:lstStyle>
            <a:lvl1pPr>
              <a:defRPr/>
            </a:lvl1pPr>
          </a:lstStyle>
          <a:p>
            <a:pPr>
              <a:defRPr/>
            </a:pPr>
            <a:fld id="{3963E410-A2ED-4DCE-A728-E980FC182057}" type="datetimeFigureOut">
              <a:rPr lang="it-IT"/>
              <a:pPr>
                <a:defRPr/>
              </a:pPr>
              <a:t>09/12/2013</a:t>
            </a:fld>
            <a:endParaRPr lang="it-IT"/>
          </a:p>
        </p:txBody>
      </p:sp>
      <p:sp>
        <p:nvSpPr>
          <p:cNvPr id="6" name="Segnaposto numero diapositiva 8"/>
          <p:cNvSpPr>
            <a:spLocks noGrp="1"/>
          </p:cNvSpPr>
          <p:nvPr>
            <p:ph type="sldNum" sz="quarter" idx="11"/>
          </p:nvPr>
        </p:nvSpPr>
        <p:spPr/>
        <p:txBody>
          <a:bodyPr/>
          <a:lstStyle>
            <a:lvl1pPr>
              <a:defRPr/>
            </a:lvl1pPr>
          </a:lstStyle>
          <a:p>
            <a:pPr>
              <a:defRPr/>
            </a:pPr>
            <a:fld id="{987185E4-1752-4EC7-8C35-BB7BDFC0E3E1}" type="slidenum">
              <a:rPr lang="it-IT"/>
              <a:pPr>
                <a:defRPr/>
              </a:pPr>
              <a:t>‹N›</a:t>
            </a:fld>
            <a:endParaRPr lang="it-IT"/>
          </a:p>
        </p:txBody>
      </p:sp>
      <p:sp>
        <p:nvSpPr>
          <p:cNvPr id="7" name="Segnaposto piè di pagina 9"/>
          <p:cNvSpPr>
            <a:spLocks noGrp="1"/>
          </p:cNvSpPr>
          <p:nvPr>
            <p:ph type="ftr" sz="quarter" idx="12"/>
          </p:nvPr>
        </p:nvSpPr>
        <p:spPr/>
        <p:txBody>
          <a:bodyPr/>
          <a:lstStyle>
            <a:lvl1pPr>
              <a:defRPr/>
            </a:lvl1pPr>
          </a:lstStyle>
          <a:p>
            <a:pPr>
              <a:defRPr/>
            </a:pPr>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it-IT" smtClean="0"/>
              <a:t>Fare clic per modificare lo stile del titolo</a:t>
            </a:r>
            <a:endParaRPr lang="en-US"/>
          </a:p>
        </p:txBody>
      </p:sp>
      <p:sp>
        <p:nvSpPr>
          <p:cNvPr id="3" name="Segnaposto immagine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it-IT" noProof="0" smtClean="0"/>
              <a:t>Fare clic sull'icona per inserire un'immagine</a:t>
            </a:r>
            <a:endParaRPr lang="en-US" noProof="0"/>
          </a:p>
        </p:txBody>
      </p:sp>
      <p:sp>
        <p:nvSpPr>
          <p:cNvPr id="4" name="Segnaposto testo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it-IT" smtClean="0"/>
              <a:t>Fare clic per modificare stili del testo dello schema</a:t>
            </a:r>
          </a:p>
        </p:txBody>
      </p:sp>
      <p:sp>
        <p:nvSpPr>
          <p:cNvPr id="5" name="Segnaposto data 7"/>
          <p:cNvSpPr>
            <a:spLocks noGrp="1"/>
          </p:cNvSpPr>
          <p:nvPr>
            <p:ph type="dt" sz="half" idx="10"/>
          </p:nvPr>
        </p:nvSpPr>
        <p:spPr/>
        <p:txBody>
          <a:bodyPr/>
          <a:lstStyle>
            <a:lvl1pPr>
              <a:defRPr/>
            </a:lvl1pPr>
          </a:lstStyle>
          <a:p>
            <a:pPr>
              <a:defRPr/>
            </a:pPr>
            <a:fld id="{CA709F99-B97A-4F3F-87EE-534CBC554770}" type="datetimeFigureOut">
              <a:rPr lang="it-IT"/>
              <a:pPr>
                <a:defRPr/>
              </a:pPr>
              <a:t>09/12/2013</a:t>
            </a:fld>
            <a:endParaRPr lang="it-IT"/>
          </a:p>
        </p:txBody>
      </p:sp>
      <p:sp>
        <p:nvSpPr>
          <p:cNvPr id="6" name="Segnaposto numero diapositiva 8"/>
          <p:cNvSpPr>
            <a:spLocks noGrp="1"/>
          </p:cNvSpPr>
          <p:nvPr>
            <p:ph type="sldNum" sz="quarter" idx="11"/>
          </p:nvPr>
        </p:nvSpPr>
        <p:spPr/>
        <p:txBody>
          <a:bodyPr/>
          <a:lstStyle>
            <a:lvl1pPr>
              <a:defRPr/>
            </a:lvl1pPr>
          </a:lstStyle>
          <a:p>
            <a:pPr>
              <a:defRPr/>
            </a:pPr>
            <a:fld id="{184C9E4E-A5B0-4A9E-B474-8C40B500F2A2}" type="slidenum">
              <a:rPr lang="it-IT"/>
              <a:pPr>
                <a:defRPr/>
              </a:pPr>
              <a:t>‹N›</a:t>
            </a:fld>
            <a:endParaRPr lang="it-IT"/>
          </a:p>
        </p:txBody>
      </p:sp>
      <p:sp>
        <p:nvSpPr>
          <p:cNvPr id="7" name="Segnaposto piè di pagina 9"/>
          <p:cNvSpPr>
            <a:spLocks noGrp="1"/>
          </p:cNvSpPr>
          <p:nvPr>
            <p:ph type="ftr" sz="quarter" idx="12"/>
          </p:nvPr>
        </p:nvSpPr>
        <p:spPr/>
        <p:txBody>
          <a:bodyPr/>
          <a:lstStyle>
            <a:lvl1pPr>
              <a:defRPr/>
            </a:lvl1pPr>
          </a:lstStyle>
          <a:p>
            <a:pPr>
              <a:defRPr/>
            </a:pPr>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Segnaposto testo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smtClean="0"/>
          </a:p>
        </p:txBody>
      </p:sp>
      <p:sp>
        <p:nvSpPr>
          <p:cNvPr id="24" name="Segnaposto data 23"/>
          <p:cNvSpPr>
            <a:spLocks noGrp="1"/>
          </p:cNvSpPr>
          <p:nvPr>
            <p:ph type="dt" sz="half" idx="2"/>
          </p:nvPr>
        </p:nvSpPr>
        <p:spPr>
          <a:xfrm>
            <a:off x="5791200" y="6203950"/>
            <a:ext cx="2590800" cy="384175"/>
          </a:xfrm>
          <a:prstGeom prst="rect">
            <a:avLst/>
          </a:prstGeom>
        </p:spPr>
        <p:txBody>
          <a:bodyPr vert="horz" anchor="ctr" anchorCtr="0"/>
          <a:lstStyle>
            <a:lvl1pPr algn="l" eaLnBrk="1" fontAlgn="auto" latinLnBrk="0" hangingPunct="1">
              <a:spcBef>
                <a:spcPts val="0"/>
              </a:spcBef>
              <a:spcAft>
                <a:spcPts val="0"/>
              </a:spcAft>
              <a:defRPr kumimoji="0" sz="1200" smtClean="0">
                <a:solidFill>
                  <a:schemeClr val="tx2"/>
                </a:solidFill>
                <a:latin typeface="+mn-lt"/>
                <a:cs typeface="+mn-cs"/>
              </a:defRPr>
            </a:lvl1pPr>
          </a:lstStyle>
          <a:p>
            <a:pPr>
              <a:defRPr/>
            </a:pPr>
            <a:fld id="{F49469C0-225B-4CCF-B151-536B20C1E293}" type="datetimeFigureOut">
              <a:rPr lang="it-IT"/>
              <a:pPr>
                <a:defRPr/>
              </a:pPr>
              <a:t>09/12/2013</a:t>
            </a:fld>
            <a:endParaRPr lang="it-IT"/>
          </a:p>
        </p:txBody>
      </p:sp>
      <p:sp>
        <p:nvSpPr>
          <p:cNvPr id="10" name="Segnaposto piè di pagina 9"/>
          <p:cNvSpPr>
            <a:spLocks noGrp="1"/>
          </p:cNvSpPr>
          <p:nvPr>
            <p:ph type="ftr" sz="quarter" idx="3"/>
          </p:nvPr>
        </p:nvSpPr>
        <p:spPr>
          <a:xfrm>
            <a:off x="2133600" y="6203950"/>
            <a:ext cx="3581400"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cs typeface="+mn-cs"/>
              </a:defRPr>
            </a:lvl1pPr>
          </a:lstStyle>
          <a:p>
            <a:pPr>
              <a:defRPr/>
            </a:pPr>
            <a:endParaRPr lang="it-IT"/>
          </a:p>
        </p:txBody>
      </p:sp>
      <p:sp>
        <p:nvSpPr>
          <p:cNvPr id="22" name="Segnaposto numero diapositiva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fontAlgn="auto" latinLnBrk="0" hangingPunct="1">
              <a:spcBef>
                <a:spcPts val="0"/>
              </a:spcBef>
              <a:spcAft>
                <a:spcPts val="0"/>
              </a:spcAft>
              <a:defRPr kumimoji="0" sz="1600" baseline="0" smtClean="0">
                <a:solidFill>
                  <a:schemeClr val="tx2"/>
                </a:solidFill>
                <a:latin typeface="+mn-lt"/>
                <a:cs typeface="+mn-cs"/>
              </a:defRPr>
            </a:lvl1pPr>
          </a:lstStyle>
          <a:p>
            <a:pPr>
              <a:defRPr/>
            </a:pPr>
            <a:fld id="{11D8C025-B95E-4C32-9466-CF81C24AB19B}" type="slidenum">
              <a:rPr lang="it-IT"/>
              <a:pPr>
                <a:defRPr/>
              </a:pPr>
              <a:t>‹N›</a:t>
            </a:fld>
            <a:endParaRPr lang="it-IT"/>
          </a:p>
        </p:txBody>
      </p:sp>
      <p:sp>
        <p:nvSpPr>
          <p:cNvPr id="5" name="Segnaposto titolo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it-IT" smtClean="0"/>
              <a:t>Fare clic per modificare lo stile del titolo</a:t>
            </a:r>
            <a:endParaRPr lang="en-US"/>
          </a:p>
        </p:txBody>
      </p:sp>
    </p:spTree>
  </p:cSld>
  <p:clrMap bg1="dk1" tx1="lt1" bg2="dk2" tx2="lt2" accent1="accent1" accent2="accent2" accent3="accent3" accent4="accent4" accent5="accent5" accent6="accent6" hlink="hlink" folHlink="folHlink"/>
  <p:sldLayoutIdLst>
    <p:sldLayoutId id="2147483683" r:id="rId1"/>
    <p:sldLayoutId id="2147483677" r:id="rId2"/>
    <p:sldLayoutId id="2147483684" r:id="rId3"/>
    <p:sldLayoutId id="2147483678" r:id="rId4"/>
    <p:sldLayoutId id="2147483685" r:id="rId5"/>
    <p:sldLayoutId id="2147483679" r:id="rId6"/>
    <p:sldLayoutId id="2147483680" r:id="rId7"/>
    <p:sldLayoutId id="2147483686" r:id="rId8"/>
    <p:sldLayoutId id="2147483687" r:id="rId9"/>
    <p:sldLayoutId id="2147483681" r:id="rId10"/>
    <p:sldLayoutId id="2147483682" r:id="rId11"/>
  </p:sldLayoutIdLst>
  <p:txStyles>
    <p:titleStyle>
      <a:lvl1pPr algn="l" rtl="0" fontAlgn="base">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fontAlgn="base">
        <a:spcBef>
          <a:spcPct val="0"/>
        </a:spcBef>
        <a:spcAft>
          <a:spcPct val="0"/>
        </a:spcAft>
        <a:defRPr sz="4200">
          <a:solidFill>
            <a:srgbClr val="F9F9F9"/>
          </a:solidFill>
          <a:latin typeface="Constantia" pitchFamily="18" charset="0"/>
        </a:defRPr>
      </a:lvl2pPr>
      <a:lvl3pPr algn="l" rtl="0" fontAlgn="base">
        <a:spcBef>
          <a:spcPct val="0"/>
        </a:spcBef>
        <a:spcAft>
          <a:spcPct val="0"/>
        </a:spcAft>
        <a:defRPr sz="4200">
          <a:solidFill>
            <a:srgbClr val="F9F9F9"/>
          </a:solidFill>
          <a:latin typeface="Constantia" pitchFamily="18" charset="0"/>
        </a:defRPr>
      </a:lvl3pPr>
      <a:lvl4pPr algn="l" rtl="0" fontAlgn="base">
        <a:spcBef>
          <a:spcPct val="0"/>
        </a:spcBef>
        <a:spcAft>
          <a:spcPct val="0"/>
        </a:spcAft>
        <a:defRPr sz="4200">
          <a:solidFill>
            <a:srgbClr val="F9F9F9"/>
          </a:solidFill>
          <a:latin typeface="Constantia" pitchFamily="18" charset="0"/>
        </a:defRPr>
      </a:lvl4pPr>
      <a:lvl5pPr algn="l" rtl="0" fontAlgn="base">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fontAlgn="base">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fontAlgn="base">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fontAlgn="base">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fontAlgn="base">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fontAlgn="base">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foliamagazine.it/wp-content/uploads/2013/11/Mosaici-della-cupola.-Il-Giudizio-Finale.-Ambito-di-Coppo-di-Marcovaldo-1260-1270-ca.-I-dannati-e-lInferno.jpg"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it.wikipedia.org/wiki/File:Inf._06_Joseph_Anton_Koch,_Paolo_e_Francesca_sorpresi_da_Gianciotto,_1805-10c..jpg" TargetMode="External"/><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it.wikipedia.org/wiki/File:Inf._12_anonimo_fiorentino.jpg"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it.wikipedia.org/wiki/File:Stradano_Inferno_Canto_13.jpg" TargetMode="External"/><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776288" y="1052513"/>
            <a:ext cx="7683500" cy="5329237"/>
          </a:xfrm>
          <a:prstGeom prst="rect">
            <a:avLst/>
          </a:prstGeom>
          <a:noFill/>
          <a:ln w="9525">
            <a:noFill/>
            <a:miter lim="800000"/>
            <a:headEnd/>
            <a:tailEnd/>
          </a:ln>
        </p:spPr>
      </p:pic>
      <p:sp>
        <p:nvSpPr>
          <p:cNvPr id="3" name="CasellaDiTesto 2"/>
          <p:cNvSpPr txBox="1"/>
          <p:nvPr/>
        </p:nvSpPr>
        <p:spPr>
          <a:xfrm>
            <a:off x="250825" y="188913"/>
            <a:ext cx="8642350" cy="954087"/>
          </a:xfrm>
          <a:prstGeom prst="rect">
            <a:avLst/>
          </a:prstGeom>
          <a:noFill/>
        </p:spPr>
        <p:txBody>
          <a:bodyPr>
            <a:spAutoFit/>
          </a:bodyPr>
          <a:lstStyle/>
          <a:p>
            <a:pPr algn="ctr" fontAlgn="auto">
              <a:spcBef>
                <a:spcPts val="0"/>
              </a:spcBef>
              <a:spcAft>
                <a:spcPts val="0"/>
              </a:spcAft>
              <a:defRPr/>
            </a:pPr>
            <a:r>
              <a:rPr lang="it-IT" sz="28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IL PECCATO, LE PENE E I PECCATORI NELL’INFERNO DANTESCO</a:t>
            </a:r>
            <a:endParaRPr lang="it-IT" dirty="0">
              <a:latin typeface="Times New Roman" pitchFamily="18" charset="0"/>
              <a:cs typeface="Times New Roman" pitchFamily="18" charset="0"/>
            </a:endParaRPr>
          </a:p>
        </p:txBody>
      </p:sp>
      <p:sp>
        <p:nvSpPr>
          <p:cNvPr id="7172" name="CasellaDiTesto 3"/>
          <p:cNvSpPr txBox="1">
            <a:spLocks noChangeArrowheads="1"/>
          </p:cNvSpPr>
          <p:nvPr/>
        </p:nvSpPr>
        <p:spPr bwMode="auto">
          <a:xfrm>
            <a:off x="6373813" y="6413500"/>
            <a:ext cx="2089150" cy="400050"/>
          </a:xfrm>
          <a:prstGeom prst="rect">
            <a:avLst/>
          </a:prstGeom>
          <a:solidFill>
            <a:schemeClr val="accent1"/>
          </a:solidFill>
          <a:ln w="9525">
            <a:noFill/>
            <a:miter lim="800000"/>
            <a:headEnd/>
            <a:tailEnd/>
          </a:ln>
        </p:spPr>
        <p:txBody>
          <a:bodyPr>
            <a:spAutoFit/>
          </a:bodyPr>
          <a:lstStyle/>
          <a:p>
            <a:pPr algn="ctr"/>
            <a:r>
              <a:rPr lang="it-IT" sz="1000" b="1">
                <a:solidFill>
                  <a:srgbClr val="000099"/>
                </a:solidFill>
                <a:latin typeface="Times New Roman" pitchFamily="18" charset="0"/>
                <a:cs typeface="Times New Roman" pitchFamily="18" charset="0"/>
              </a:rPr>
              <a:t>Sandro Botticelli                                                 La voragine infernale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egnaposto contenuto 3"/>
          <p:cNvSpPr txBox="1">
            <a:spLocks/>
          </p:cNvSpPr>
          <p:nvPr/>
        </p:nvSpPr>
        <p:spPr bwMode="auto">
          <a:xfrm>
            <a:off x="457200" y="2565400"/>
            <a:ext cx="8229600" cy="3970338"/>
          </a:xfrm>
          <a:prstGeom prst="rect">
            <a:avLst/>
          </a:prstGeom>
          <a:noFill/>
          <a:ln w="9525">
            <a:noFill/>
            <a:miter lim="800000"/>
            <a:headEnd/>
            <a:tailEnd/>
          </a:ln>
        </p:spPr>
        <p:txBody>
          <a:bodyPr>
            <a:spAutoFit/>
          </a:bodyPr>
          <a:lstStyle/>
          <a:p>
            <a:pPr>
              <a:buFont typeface="Wingdings" pitchFamily="2" charset="2"/>
              <a:buChar char="Ø"/>
            </a:pPr>
            <a:r>
              <a:rPr lang="it-IT" sz="2800">
                <a:solidFill>
                  <a:srgbClr val="FFC000"/>
                </a:solidFill>
                <a:latin typeface="Constantia" pitchFamily="18" charset="0"/>
              </a:rPr>
              <a:t> L’inferno è concepito come luogo d’eterna sofferenza, voluto da Dio per realizzare la sua giustizia, per punire le anime che si ostinano a peccare </a:t>
            </a:r>
          </a:p>
          <a:p>
            <a:endParaRPr lang="it-IT" sz="2800">
              <a:solidFill>
                <a:srgbClr val="FFC000"/>
              </a:solidFill>
              <a:latin typeface="Constantia" pitchFamily="18" charset="0"/>
            </a:endParaRPr>
          </a:p>
          <a:p>
            <a:pPr>
              <a:buFont typeface="Wingdings" pitchFamily="2" charset="2"/>
              <a:buChar char="Ø"/>
            </a:pPr>
            <a:r>
              <a:rPr lang="it-IT" sz="2800">
                <a:solidFill>
                  <a:srgbClr val="FFC000"/>
                </a:solidFill>
                <a:latin typeface="Constantia" pitchFamily="18" charset="0"/>
              </a:rPr>
              <a:t> Dante immagina che ad ogni peccato sia attribuita una pena (è chiaro il riferimento ai sette vizi capitali classificati dalla chiesa cristiana: superbia, avarizia, lussuria, ira, gola, invidia, accidia)</a:t>
            </a:r>
          </a:p>
        </p:txBody>
      </p:sp>
      <p:pic>
        <p:nvPicPr>
          <p:cNvPr id="15363" name="Immagine 2" descr="http://www.foliamagazine.it/wp-content/uploads/2013/11/Mosaici-della-cupola.-Il-Giudizio-Finale.-Ambito-di-Coppo-di-Marcovaldo-1260-1270-ca.-I-dannati-e-lInferno-1024x512.jpg">
            <a:hlinkClick r:id="rId2"/>
          </p:cNvPr>
          <p:cNvPicPr>
            <a:picLocks noChangeAspect="1" noChangeArrowheads="1"/>
          </p:cNvPicPr>
          <p:nvPr/>
        </p:nvPicPr>
        <p:blipFill>
          <a:blip r:embed="rId3" cstate="print"/>
          <a:srcRect/>
          <a:stretch>
            <a:fillRect/>
          </a:stretch>
        </p:blipFill>
        <p:spPr bwMode="auto">
          <a:xfrm>
            <a:off x="179388" y="260350"/>
            <a:ext cx="3529012" cy="1655763"/>
          </a:xfrm>
          <a:prstGeom prst="rect">
            <a:avLst/>
          </a:prstGeom>
          <a:noFill/>
          <a:ln w="9525">
            <a:noFill/>
            <a:miter lim="800000"/>
            <a:headEnd/>
            <a:tailEnd/>
          </a:ln>
        </p:spPr>
      </p:pic>
      <p:sp>
        <p:nvSpPr>
          <p:cNvPr id="15364" name="CasellaDiTesto 4"/>
          <p:cNvSpPr txBox="1">
            <a:spLocks noChangeArrowheads="1"/>
          </p:cNvSpPr>
          <p:nvPr/>
        </p:nvSpPr>
        <p:spPr bwMode="auto">
          <a:xfrm>
            <a:off x="179388" y="1928813"/>
            <a:ext cx="3529012" cy="400050"/>
          </a:xfrm>
          <a:prstGeom prst="rect">
            <a:avLst/>
          </a:prstGeom>
          <a:solidFill>
            <a:schemeClr val="accent1"/>
          </a:solidFill>
          <a:ln w="9525">
            <a:noFill/>
            <a:miter lim="800000"/>
            <a:headEnd/>
            <a:tailEnd/>
          </a:ln>
        </p:spPr>
        <p:txBody>
          <a:bodyPr>
            <a:spAutoFit/>
          </a:bodyPr>
          <a:lstStyle/>
          <a:p>
            <a:pPr algn="ctr"/>
            <a:r>
              <a:rPr lang="it-IT" sz="1000" b="1">
                <a:solidFill>
                  <a:srgbClr val="000099"/>
                </a:solidFill>
                <a:latin typeface="Times New Roman" pitchFamily="18" charset="0"/>
                <a:cs typeface="Times New Roman" pitchFamily="18" charset="0"/>
              </a:rPr>
              <a:t>Coppo di Marcovaldo - </a:t>
            </a:r>
            <a:r>
              <a:rPr lang="it-IT" sz="1000" b="1" i="1">
                <a:solidFill>
                  <a:srgbClr val="000099"/>
                </a:solidFill>
                <a:latin typeface="Times New Roman" pitchFamily="18" charset="0"/>
                <a:cs typeface="Times New Roman" pitchFamily="18" charset="0"/>
              </a:rPr>
              <a:t>Giudizio Universale (Inferno)</a:t>
            </a:r>
            <a:r>
              <a:rPr lang="it-IT" sz="1000" b="1">
                <a:solidFill>
                  <a:srgbClr val="000099"/>
                </a:solidFill>
                <a:latin typeface="Times New Roman" pitchFamily="18" charset="0"/>
                <a:cs typeface="Times New Roman" pitchFamily="18" charset="0"/>
              </a:rPr>
              <a:t>             Firenze, Battistero di San Giovanni (1260-1270)</a:t>
            </a:r>
          </a:p>
        </p:txBody>
      </p:sp>
      <p:sp>
        <p:nvSpPr>
          <p:cNvPr id="9" name="CasellaDiTesto 8"/>
          <p:cNvSpPr txBox="1"/>
          <p:nvPr/>
        </p:nvSpPr>
        <p:spPr>
          <a:xfrm>
            <a:off x="4427984" y="1076543"/>
            <a:ext cx="3960440" cy="1200329"/>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err="1">
                <a:solidFill>
                  <a:schemeClr val="tx1"/>
                </a:solidFill>
                <a:latin typeface="Times New Roman" pitchFamily="18" charset="0"/>
                <a:cs typeface="Times New Roman" pitchFamily="18" charset="0"/>
              </a:rPr>
              <a:t>aere</a:t>
            </a:r>
            <a:r>
              <a:rPr lang="it-IT" b="1" dirty="0">
                <a:solidFill>
                  <a:schemeClr val="tx1"/>
                </a:solidFill>
                <a:latin typeface="Times New Roman" pitchFamily="18" charset="0"/>
                <a:cs typeface="Times New Roman" pitchFamily="18" charset="0"/>
              </a:rPr>
              <a:t> </a:t>
            </a:r>
            <a:r>
              <a:rPr lang="it-IT" b="1" dirty="0" err="1">
                <a:solidFill>
                  <a:schemeClr val="tx1"/>
                </a:solidFill>
                <a:latin typeface="Times New Roman" pitchFamily="18" charset="0"/>
                <a:cs typeface="Times New Roman" pitchFamily="18" charset="0"/>
              </a:rPr>
              <a:t>sanza</a:t>
            </a:r>
            <a:r>
              <a:rPr lang="it-IT" b="1" dirty="0">
                <a:solidFill>
                  <a:schemeClr val="tx1"/>
                </a:solidFill>
                <a:latin typeface="Times New Roman" pitchFamily="18" charset="0"/>
                <a:cs typeface="Times New Roman" pitchFamily="18" charset="0"/>
              </a:rPr>
              <a:t> stelle  </a:t>
            </a:r>
            <a:r>
              <a:rPr lang="it-IT" dirty="0">
                <a:solidFill>
                  <a:schemeClr val="tx1"/>
                </a:solidFill>
                <a:latin typeface="Times New Roman" pitchFamily="18" charset="0"/>
                <a:cs typeface="Times New Roman" pitchFamily="18" charset="0"/>
              </a:rPr>
              <a:t>(Inferno III,  23)                                 </a:t>
            </a:r>
            <a:r>
              <a:rPr lang="it-IT" b="1" dirty="0">
                <a:solidFill>
                  <a:schemeClr val="tx1"/>
                </a:solidFill>
                <a:latin typeface="Times New Roman" pitchFamily="18" charset="0"/>
                <a:cs typeface="Times New Roman" pitchFamily="18" charset="0"/>
              </a:rPr>
              <a:t>aura </a:t>
            </a:r>
            <a:r>
              <a:rPr lang="it-IT" b="1" dirty="0" err="1">
                <a:solidFill>
                  <a:schemeClr val="tx1"/>
                </a:solidFill>
                <a:latin typeface="Times New Roman" pitchFamily="18" charset="0"/>
                <a:cs typeface="Times New Roman" pitchFamily="18" charset="0"/>
              </a:rPr>
              <a:t>sanza</a:t>
            </a:r>
            <a:r>
              <a:rPr lang="it-IT" b="1" dirty="0">
                <a:solidFill>
                  <a:schemeClr val="tx1"/>
                </a:solidFill>
                <a:latin typeface="Times New Roman" pitchFamily="18" charset="0"/>
                <a:cs typeface="Times New Roman" pitchFamily="18" charset="0"/>
              </a:rPr>
              <a:t> tempo tinta </a:t>
            </a:r>
            <a:r>
              <a:rPr lang="it-IT" dirty="0">
                <a:solidFill>
                  <a:schemeClr val="tx1"/>
                </a:solidFill>
                <a:latin typeface="Times New Roman" pitchFamily="18" charset="0"/>
                <a:cs typeface="Times New Roman" pitchFamily="18" charset="0"/>
              </a:rPr>
              <a:t>(Inferno III, 29)</a:t>
            </a:r>
            <a:r>
              <a:rPr lang="it-IT" b="1" dirty="0">
                <a:solidFill>
                  <a:schemeClr val="tx1"/>
                </a:solidFill>
                <a:latin typeface="Times New Roman" pitchFamily="18" charset="0"/>
                <a:cs typeface="Times New Roman" pitchFamily="18" charset="0"/>
              </a:rPr>
              <a:t>                            </a:t>
            </a:r>
            <a:r>
              <a:rPr lang="it-IT" b="1" dirty="0">
                <a:latin typeface="Times New Roman" pitchFamily="18" charset="0"/>
                <a:cs typeface="Times New Roman" pitchFamily="18" charset="0"/>
              </a:rPr>
              <a:t>aura morta</a:t>
            </a:r>
            <a:r>
              <a:rPr lang="it-IT" dirty="0"/>
              <a:t> </a:t>
            </a:r>
            <a:r>
              <a:rPr lang="it-IT" dirty="0">
                <a:solidFill>
                  <a:srgbClr val="FFC000"/>
                </a:solidFill>
                <a:latin typeface="Times New Roman" pitchFamily="18" charset="0"/>
                <a:cs typeface="Times New Roman" pitchFamily="18" charset="0"/>
              </a:rPr>
              <a:t> </a:t>
            </a:r>
            <a:r>
              <a:rPr lang="it-IT" dirty="0">
                <a:solidFill>
                  <a:schemeClr val="tx1"/>
                </a:solidFill>
                <a:latin typeface="Times New Roman" pitchFamily="18" charset="0"/>
                <a:cs typeface="Times New Roman" pitchFamily="18" charset="0"/>
              </a:rPr>
              <a:t>(Purgatorio I, 17) </a:t>
            </a:r>
            <a:endParaRPr lang="it-IT" dirty="0">
              <a:solidFill>
                <a:srgbClr val="FFC000"/>
              </a:solidFill>
              <a:latin typeface="Times New Roman" pitchFamily="18" charset="0"/>
              <a:cs typeface="Times New Roman" pitchFamily="18" charset="0"/>
            </a:endParaRPr>
          </a:p>
          <a:p>
            <a:pPr fontAlgn="auto">
              <a:spcBef>
                <a:spcPts val="0"/>
              </a:spcBef>
              <a:spcAft>
                <a:spcPts val="0"/>
              </a:spcAft>
              <a:defRPr/>
            </a:pPr>
            <a:endParaRPr lang="it-IT" dirty="0">
              <a:solidFill>
                <a:srgbClr val="FFC000"/>
              </a:solidFill>
              <a:latin typeface="Times New Roman" pitchFamily="18" charset="0"/>
              <a:cs typeface="Times New Roman" pitchFamily="18" charset="0"/>
            </a:endParaRPr>
          </a:p>
        </p:txBody>
      </p:sp>
      <p:sp>
        <p:nvSpPr>
          <p:cNvPr id="10" name="Titolo 2"/>
          <p:cNvSpPr txBox="1">
            <a:spLocks/>
          </p:cNvSpPr>
          <p:nvPr/>
        </p:nvSpPr>
        <p:spPr>
          <a:xfrm>
            <a:off x="4788024" y="260648"/>
            <a:ext cx="3322712" cy="678904"/>
          </a:xfrm>
          <a:prstGeom prst="rect">
            <a:avLst/>
          </a:prstGeom>
        </p:spPr>
        <p:txBody>
          <a:bodyPr>
            <a:normAutofit/>
          </a:bodyPr>
          <a:lstStyle/>
          <a:p>
            <a:pPr algn="ctr" fontAlgn="auto">
              <a:spcAft>
                <a:spcPts val="0"/>
              </a:spcAft>
              <a:defRPr/>
            </a:pPr>
            <a:r>
              <a:rPr lang="it-IT" sz="3200" b="1" spc="-100" dirty="0">
                <a:ln w="3200">
                  <a:solidFill>
                    <a:schemeClr val="bg2">
                      <a:shade val="75000"/>
                      <a:alpha val="25000"/>
                    </a:schemeClr>
                  </a:solidFill>
                  <a:prstDash val="solid"/>
                  <a:round/>
                </a:ln>
                <a:solidFill>
                  <a:srgbClr val="FFC000"/>
                </a:solidFill>
                <a:effectLst>
                  <a:innerShdw blurRad="50800" dist="25400" dir="13500000">
                    <a:prstClr val="black">
                      <a:alpha val="70000"/>
                    </a:prstClr>
                  </a:innerShdw>
                </a:effectLst>
                <a:latin typeface="Times New Roman" pitchFamily="18" charset="0"/>
                <a:ea typeface="+mj-ea"/>
                <a:cs typeface="Times New Roman" pitchFamily="18" charset="0"/>
              </a:rPr>
              <a:t>INFERNO</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egnaposto contenuto 3"/>
          <p:cNvSpPr>
            <a:spLocks noGrp="1"/>
          </p:cNvSpPr>
          <p:nvPr>
            <p:ph idx="1"/>
          </p:nvPr>
        </p:nvSpPr>
        <p:spPr>
          <a:xfrm>
            <a:off x="457200" y="333375"/>
            <a:ext cx="8229600" cy="6092825"/>
          </a:xfrm>
        </p:spPr>
        <p:txBody>
          <a:bodyPr>
            <a:spAutoFit/>
          </a:bodyPr>
          <a:lstStyle/>
          <a:p>
            <a:pPr>
              <a:buFont typeface="Wingdings" pitchFamily="2" charset="2"/>
              <a:buChar char="Ø"/>
            </a:pPr>
            <a:r>
              <a:rPr lang="it-IT" sz="2400" dirty="0" smtClean="0">
                <a:solidFill>
                  <a:srgbClr val="FFC000"/>
                </a:solidFill>
                <a:latin typeface="Times New Roman" pitchFamily="18" charset="0"/>
                <a:cs typeface="Times New Roman" pitchFamily="18" charset="0"/>
              </a:rPr>
              <a:t>La disposizione dei dannati risponde a regole precise: ognuno  è punito nel cerchio corrispondente al più grave dei suoi vizi terreni e c’è un rapporto direttamente proporzionale tra la gravità del peccato e la gravità del castigo (corrispondente in senso tomistico tra pena e colpa)</a:t>
            </a:r>
          </a:p>
          <a:p>
            <a:pPr>
              <a:buFont typeface="Wingdings 2" pitchFamily="18" charset="2"/>
              <a:buNone/>
            </a:pPr>
            <a:r>
              <a:rPr lang="it-IT" sz="2400" dirty="0" smtClean="0">
                <a:solidFill>
                  <a:srgbClr val="FFC000"/>
                </a:solidFill>
                <a:latin typeface="Times New Roman" pitchFamily="18" charset="0"/>
                <a:cs typeface="Times New Roman" pitchFamily="18" charset="0"/>
              </a:rPr>
              <a:t> </a:t>
            </a:r>
          </a:p>
          <a:p>
            <a:pPr>
              <a:buFont typeface="Wingdings" pitchFamily="2" charset="2"/>
              <a:buChar char="Ø"/>
            </a:pPr>
            <a:r>
              <a:rPr lang="it-IT" sz="2400" dirty="0" smtClean="0">
                <a:solidFill>
                  <a:srgbClr val="FFC000"/>
                </a:solidFill>
                <a:latin typeface="Times New Roman" pitchFamily="18" charset="0"/>
                <a:cs typeface="Times New Roman" pitchFamily="18" charset="0"/>
              </a:rPr>
              <a:t>A ogni peccato viene attribuita una pena che rimane immutabile per l’eternità </a:t>
            </a:r>
          </a:p>
          <a:p>
            <a:pPr algn="ctr">
              <a:buFont typeface="Wingdings 2" pitchFamily="18" charset="2"/>
              <a:buNone/>
            </a:pPr>
            <a:endParaRPr lang="it-IT" sz="2400" dirty="0" smtClean="0">
              <a:solidFill>
                <a:srgbClr val="FFC000"/>
              </a:solidFill>
              <a:latin typeface="Times New Roman" pitchFamily="18" charset="0"/>
              <a:cs typeface="Times New Roman" pitchFamily="18" charset="0"/>
            </a:endParaRPr>
          </a:p>
          <a:p>
            <a:pPr algn="ctr">
              <a:buFont typeface="Wingdings 2" pitchFamily="18" charset="2"/>
              <a:buNone/>
            </a:pPr>
            <a:r>
              <a:rPr lang="it-IT" sz="2400" dirty="0" smtClean="0">
                <a:solidFill>
                  <a:srgbClr val="FFC000"/>
                </a:solidFill>
                <a:latin typeface="Times New Roman" pitchFamily="18" charset="0"/>
                <a:cs typeface="Times New Roman" pitchFamily="18" charset="0"/>
              </a:rPr>
              <a:t>Ogni punizione, inoltre, consiste di un </a:t>
            </a:r>
            <a:r>
              <a:rPr lang="it-IT" sz="2400" i="1" dirty="0" smtClean="0">
                <a:solidFill>
                  <a:srgbClr val="FFC000"/>
                </a:solidFill>
                <a:latin typeface="Times New Roman" pitchFamily="18" charset="0"/>
                <a:cs typeface="Times New Roman" pitchFamily="18" charset="0"/>
              </a:rPr>
              <a:t>danno</a:t>
            </a:r>
            <a:r>
              <a:rPr lang="it-IT" sz="2400" dirty="0" smtClean="0">
                <a:solidFill>
                  <a:srgbClr val="FFC000"/>
                </a:solidFill>
                <a:latin typeface="Times New Roman" pitchFamily="18" charset="0"/>
                <a:cs typeface="Times New Roman" pitchFamily="18" charset="0"/>
              </a:rPr>
              <a:t> (privazione della vista di Dio) e di una </a:t>
            </a:r>
            <a:r>
              <a:rPr lang="it-IT" sz="2400" i="1" dirty="0" smtClean="0">
                <a:solidFill>
                  <a:srgbClr val="FFC000"/>
                </a:solidFill>
                <a:latin typeface="Times New Roman" pitchFamily="18" charset="0"/>
                <a:cs typeface="Times New Roman" pitchFamily="18" charset="0"/>
              </a:rPr>
              <a:t>pena fisica </a:t>
            </a:r>
            <a:r>
              <a:rPr lang="it-IT" sz="2400" dirty="0" smtClean="0">
                <a:solidFill>
                  <a:srgbClr val="FFC000"/>
                </a:solidFill>
                <a:latin typeface="Times New Roman" pitchFamily="18" charset="0"/>
                <a:cs typeface="Times New Roman" pitchFamily="18" charset="0"/>
              </a:rPr>
              <a:t>regolata dal </a:t>
            </a:r>
            <a:r>
              <a:rPr lang="it-IT" sz="2400" u="sng" dirty="0" smtClean="0">
                <a:solidFill>
                  <a:srgbClr val="FFC000"/>
                </a:solidFill>
                <a:latin typeface="Times New Roman" pitchFamily="18" charset="0"/>
                <a:cs typeface="Times New Roman" pitchFamily="18" charset="0"/>
              </a:rPr>
              <a:t>contrappasso</a:t>
            </a:r>
          </a:p>
          <a:p>
            <a:pPr>
              <a:buFont typeface="Wingdings" pitchFamily="2" charset="2"/>
              <a:buChar char="v"/>
            </a:pPr>
            <a:r>
              <a:rPr lang="it-IT" sz="2400" dirty="0" smtClean="0">
                <a:solidFill>
                  <a:srgbClr val="FFC000"/>
                </a:solidFill>
                <a:latin typeface="Times New Roman" pitchFamily="18" charset="0"/>
                <a:cs typeface="Times New Roman" pitchFamily="18" charset="0"/>
              </a:rPr>
              <a:t>il CONTRAPPASSO PER ANALOGIA, che implica una pena che esaspera i tormenti della colpa</a:t>
            </a:r>
          </a:p>
          <a:p>
            <a:pPr>
              <a:buFont typeface="Wingdings" pitchFamily="2" charset="2"/>
              <a:buChar char="v"/>
            </a:pPr>
            <a:r>
              <a:rPr lang="it-IT" sz="2400" dirty="0" smtClean="0">
                <a:solidFill>
                  <a:srgbClr val="FFC000"/>
                </a:solidFill>
                <a:latin typeface="Times New Roman" pitchFamily="18" charset="0"/>
                <a:cs typeface="Times New Roman" pitchFamily="18" charset="0"/>
              </a:rPr>
              <a:t>il CONTRAPPASSO PER CONTRASTO, che implica una pena che ripropone esattamente il contrario della colpa</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asellaDiTesto 5"/>
          <p:cNvSpPr txBox="1">
            <a:spLocks noChangeArrowheads="1"/>
          </p:cNvSpPr>
          <p:nvPr/>
        </p:nvSpPr>
        <p:spPr bwMode="auto">
          <a:xfrm>
            <a:off x="3976688" y="4005263"/>
            <a:ext cx="4968875" cy="2678112"/>
          </a:xfrm>
          <a:prstGeom prst="rect">
            <a:avLst/>
          </a:prstGeom>
          <a:noFill/>
          <a:ln w="9525">
            <a:noFill/>
            <a:miter lim="800000"/>
            <a:headEnd/>
            <a:tailEnd/>
          </a:ln>
        </p:spPr>
        <p:txBody>
          <a:bodyPr>
            <a:spAutoFit/>
          </a:bodyPr>
          <a:lstStyle/>
          <a:p>
            <a:r>
              <a:rPr lang="it-IT" sz="2400" dirty="0">
                <a:solidFill>
                  <a:srgbClr val="FFC000"/>
                </a:solidFill>
                <a:latin typeface="Times New Roman" pitchFamily="18" charset="0"/>
                <a:cs typeface="Times New Roman" pitchFamily="18" charset="0"/>
              </a:rPr>
              <a:t> </a:t>
            </a:r>
            <a:r>
              <a:rPr lang="it-IT" sz="2400" dirty="0">
                <a:solidFill>
                  <a:srgbClr val="FFC000"/>
                </a:solidFill>
                <a:latin typeface="Constantia" pitchFamily="18" charset="0"/>
              </a:rPr>
              <a:t>Nell’</a:t>
            </a:r>
            <a:r>
              <a:rPr lang="it-IT" sz="2400" i="1" dirty="0">
                <a:solidFill>
                  <a:srgbClr val="FFC000"/>
                </a:solidFill>
                <a:latin typeface="Constantia" pitchFamily="18" charset="0"/>
              </a:rPr>
              <a:t>Inferno,</a:t>
            </a:r>
            <a:r>
              <a:rPr lang="it-IT" sz="2400" dirty="0">
                <a:solidFill>
                  <a:srgbClr val="FFC000"/>
                </a:solidFill>
                <a:latin typeface="Constantia" pitchFamily="18" charset="0"/>
              </a:rPr>
              <a:t> </a:t>
            </a:r>
            <a:r>
              <a:rPr lang="it-IT" sz="2400" dirty="0" err="1">
                <a:solidFill>
                  <a:srgbClr val="FFC000"/>
                </a:solidFill>
                <a:latin typeface="Constantia" pitchFamily="18" charset="0"/>
              </a:rPr>
              <a:t>Bertran</a:t>
            </a:r>
            <a:r>
              <a:rPr lang="it-IT" sz="2400" dirty="0">
                <a:solidFill>
                  <a:srgbClr val="FFC000"/>
                </a:solidFill>
                <a:latin typeface="Constantia" pitchFamily="18" charset="0"/>
              </a:rPr>
              <a:t> de </a:t>
            </a:r>
            <a:r>
              <a:rPr lang="it-IT" sz="2400" dirty="0" err="1">
                <a:solidFill>
                  <a:srgbClr val="FFC000"/>
                </a:solidFill>
                <a:latin typeface="Constantia" pitchFamily="18" charset="0"/>
              </a:rPr>
              <a:t>Born</a:t>
            </a:r>
            <a:r>
              <a:rPr lang="it-IT" sz="2400" dirty="0">
                <a:solidFill>
                  <a:srgbClr val="FFC000"/>
                </a:solidFill>
                <a:latin typeface="Constantia" pitchFamily="18" charset="0"/>
              </a:rPr>
              <a:t> è uno dei pochi personaggi che spiega da solo il proprio contrappasso</a:t>
            </a:r>
          </a:p>
          <a:p>
            <a:endParaRPr lang="it-IT" sz="2400" dirty="0">
              <a:solidFill>
                <a:srgbClr val="FFC000"/>
              </a:solidFill>
              <a:latin typeface="Constantia" pitchFamily="18" charset="0"/>
            </a:endParaRPr>
          </a:p>
          <a:p>
            <a:r>
              <a:rPr lang="it-IT" sz="2400" dirty="0" smtClean="0">
                <a:solidFill>
                  <a:srgbClr val="FFC000"/>
                </a:solidFill>
                <a:latin typeface="Constantia" pitchFamily="18" charset="0"/>
              </a:rPr>
              <a:t>  Per </a:t>
            </a:r>
            <a:r>
              <a:rPr lang="it-IT" sz="2400" dirty="0">
                <a:solidFill>
                  <a:srgbClr val="FFC000"/>
                </a:solidFill>
                <a:latin typeface="Constantia" pitchFamily="18" charset="0"/>
              </a:rPr>
              <a:t>aver seminato discordia tra </a:t>
            </a:r>
            <a:r>
              <a:rPr lang="it-IT" sz="2400" dirty="0" smtClean="0">
                <a:solidFill>
                  <a:srgbClr val="FFC000"/>
                </a:solidFill>
                <a:latin typeface="Constantia" pitchFamily="18" charset="0"/>
              </a:rPr>
              <a:t>  </a:t>
            </a:r>
          </a:p>
          <a:p>
            <a:r>
              <a:rPr lang="it-IT" sz="2400" dirty="0" smtClean="0">
                <a:solidFill>
                  <a:srgbClr val="FFC000"/>
                </a:solidFill>
                <a:latin typeface="Constantia" pitchFamily="18" charset="0"/>
              </a:rPr>
              <a:t>  padre </a:t>
            </a:r>
            <a:r>
              <a:rPr lang="it-IT" sz="2400" dirty="0">
                <a:solidFill>
                  <a:srgbClr val="FFC000"/>
                </a:solidFill>
                <a:latin typeface="Constantia" pitchFamily="18" charset="0"/>
              </a:rPr>
              <a:t>e figlio, ha come pena la </a:t>
            </a:r>
            <a:r>
              <a:rPr lang="it-IT" sz="2400" dirty="0" smtClean="0">
                <a:solidFill>
                  <a:srgbClr val="FFC000"/>
                </a:solidFill>
                <a:latin typeface="Constantia" pitchFamily="18" charset="0"/>
              </a:rPr>
              <a:t>             </a:t>
            </a:r>
          </a:p>
          <a:p>
            <a:r>
              <a:rPr lang="it-IT" sz="2400" dirty="0" smtClean="0">
                <a:solidFill>
                  <a:srgbClr val="FFC000"/>
                </a:solidFill>
                <a:latin typeface="Constantia" pitchFamily="18" charset="0"/>
              </a:rPr>
              <a:t>  rescissione </a:t>
            </a:r>
            <a:r>
              <a:rPr lang="it-IT" sz="2400" dirty="0">
                <a:solidFill>
                  <a:srgbClr val="FFC000"/>
                </a:solidFill>
                <a:latin typeface="Constantia" pitchFamily="18" charset="0"/>
              </a:rPr>
              <a:t>del capo dal busto</a:t>
            </a:r>
            <a:endParaRPr lang="it-IT" sz="2400" dirty="0">
              <a:solidFill>
                <a:srgbClr val="FFC000"/>
              </a:solidFill>
              <a:latin typeface="Times New Roman" pitchFamily="18" charset="0"/>
              <a:cs typeface="Times New Roman" pitchFamily="18" charset="0"/>
            </a:endParaRPr>
          </a:p>
        </p:txBody>
      </p:sp>
      <p:pic>
        <p:nvPicPr>
          <p:cNvPr id="17411" name="Picture 3"/>
          <p:cNvPicPr>
            <a:picLocks noChangeAspect="1" noChangeArrowheads="1"/>
          </p:cNvPicPr>
          <p:nvPr/>
        </p:nvPicPr>
        <p:blipFill>
          <a:blip r:embed="rId2" cstate="print"/>
          <a:srcRect/>
          <a:stretch>
            <a:fillRect/>
          </a:stretch>
        </p:blipFill>
        <p:spPr bwMode="auto">
          <a:xfrm>
            <a:off x="107950" y="225425"/>
            <a:ext cx="3832225" cy="4932363"/>
          </a:xfrm>
          <a:prstGeom prst="rect">
            <a:avLst/>
          </a:prstGeom>
          <a:noFill/>
          <a:ln w="9525">
            <a:noFill/>
            <a:miter lim="800000"/>
            <a:headEnd/>
            <a:tailEnd/>
          </a:ln>
        </p:spPr>
      </p:pic>
      <p:sp>
        <p:nvSpPr>
          <p:cNvPr id="4" name="CasellaDiTesto 3"/>
          <p:cNvSpPr txBox="1"/>
          <p:nvPr/>
        </p:nvSpPr>
        <p:spPr>
          <a:xfrm>
            <a:off x="4932040" y="260648"/>
            <a:ext cx="4032448" cy="3693319"/>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Io vidi certo, e ancor par ch’io l </a:t>
            </a:r>
            <a:r>
              <a:rPr lang="it-IT" b="1" dirty="0" err="1">
                <a:latin typeface="Times New Roman" pitchFamily="18" charset="0"/>
                <a:cs typeface="Times New Roman" pitchFamily="18" charset="0"/>
              </a:rPr>
              <a:t>veggia</a:t>
            </a:r>
            <a:r>
              <a:rPr lang="it-IT" b="1" dirty="0">
                <a:latin typeface="Times New Roman" pitchFamily="18" charset="0"/>
                <a:cs typeface="Times New Roman" pitchFamily="18" charset="0"/>
              </a:rPr>
              <a:t>, un busto </a:t>
            </a:r>
            <a:r>
              <a:rPr lang="it-IT" b="1" dirty="0" err="1">
                <a:latin typeface="Times New Roman" pitchFamily="18" charset="0"/>
                <a:cs typeface="Times New Roman" pitchFamily="18" charset="0"/>
              </a:rPr>
              <a:t>sanza</a:t>
            </a:r>
            <a:r>
              <a:rPr lang="it-IT" b="1" dirty="0">
                <a:latin typeface="Times New Roman" pitchFamily="18" charset="0"/>
                <a:cs typeface="Times New Roman" pitchFamily="18" charset="0"/>
              </a:rPr>
              <a:t> capo andar sì come </a:t>
            </a:r>
            <a:r>
              <a:rPr lang="it-IT" b="1" dirty="0" err="1">
                <a:latin typeface="Times New Roman" pitchFamily="18" charset="0"/>
                <a:cs typeface="Times New Roman" pitchFamily="18" charset="0"/>
              </a:rPr>
              <a:t>andavan</a:t>
            </a:r>
            <a:r>
              <a:rPr lang="it-IT" b="1" dirty="0">
                <a:latin typeface="Times New Roman" pitchFamily="18" charset="0"/>
                <a:cs typeface="Times New Roman" pitchFamily="18" charset="0"/>
              </a:rPr>
              <a:t> li altri de la trista greggia;</a:t>
            </a:r>
          </a:p>
          <a:p>
            <a:pPr fontAlgn="auto">
              <a:spcBef>
                <a:spcPts val="0"/>
              </a:spcBef>
              <a:spcAft>
                <a:spcPts val="0"/>
              </a:spcAft>
              <a:defRPr/>
            </a:pPr>
            <a:endParaRPr lang="it-IT" b="1" dirty="0">
              <a:latin typeface="Times New Roman" pitchFamily="18" charset="0"/>
              <a:cs typeface="Times New Roman" pitchFamily="18" charset="0"/>
            </a:endParaRPr>
          </a:p>
          <a:p>
            <a:pPr fontAlgn="auto">
              <a:spcBef>
                <a:spcPts val="0"/>
              </a:spcBef>
              <a:spcAft>
                <a:spcPts val="0"/>
              </a:spcAft>
              <a:defRPr/>
            </a:pPr>
            <a:r>
              <a:rPr lang="it-IT" b="1" dirty="0">
                <a:latin typeface="Times New Roman" pitchFamily="18" charset="0"/>
                <a:cs typeface="Times New Roman" pitchFamily="18" charset="0"/>
              </a:rPr>
              <a:t>e ‘l capo tronco </a:t>
            </a:r>
            <a:r>
              <a:rPr lang="it-IT" b="1" dirty="0" err="1">
                <a:latin typeface="Times New Roman" pitchFamily="18" charset="0"/>
                <a:cs typeface="Times New Roman" pitchFamily="18" charset="0"/>
              </a:rPr>
              <a:t>tenea</a:t>
            </a:r>
            <a:r>
              <a:rPr lang="it-IT" b="1" dirty="0">
                <a:latin typeface="Times New Roman" pitchFamily="18" charset="0"/>
                <a:cs typeface="Times New Roman" pitchFamily="18" charset="0"/>
              </a:rPr>
              <a:t> per le chiome, </a:t>
            </a:r>
            <a:r>
              <a:rPr lang="it-IT" b="1" dirty="0" err="1">
                <a:latin typeface="Times New Roman" pitchFamily="18" charset="0"/>
                <a:cs typeface="Times New Roman" pitchFamily="18" charset="0"/>
              </a:rPr>
              <a:t>pesol</a:t>
            </a:r>
            <a:r>
              <a:rPr lang="it-IT" b="1" dirty="0">
                <a:latin typeface="Times New Roman" pitchFamily="18" charset="0"/>
                <a:cs typeface="Times New Roman" pitchFamily="18" charset="0"/>
              </a:rPr>
              <a:t> con mano a guisa di lanterna:           e  quel mirava e noi </a:t>
            </a:r>
            <a:r>
              <a:rPr lang="it-IT" b="1" dirty="0" err="1">
                <a:latin typeface="Times New Roman" pitchFamily="18" charset="0"/>
                <a:cs typeface="Times New Roman" pitchFamily="18" charset="0"/>
              </a:rPr>
              <a:t>dicea</a:t>
            </a:r>
            <a:r>
              <a:rPr lang="it-IT" b="1" dirty="0">
                <a:latin typeface="Times New Roman" pitchFamily="18" charset="0"/>
                <a:cs typeface="Times New Roman" pitchFamily="18" charset="0"/>
              </a:rPr>
              <a:t>: «Oh me!» </a:t>
            </a:r>
          </a:p>
          <a:p>
            <a:pPr fontAlgn="auto">
              <a:spcBef>
                <a:spcPts val="0"/>
              </a:spcBef>
              <a:spcAft>
                <a:spcPts val="0"/>
              </a:spcAft>
              <a:defRPr/>
            </a:pPr>
            <a:endParaRPr lang="it-IT" dirty="0">
              <a:latin typeface="+mj-lt"/>
            </a:endParaRPr>
          </a:p>
          <a:p>
            <a:pPr fontAlgn="auto">
              <a:spcBef>
                <a:spcPts val="0"/>
              </a:spcBef>
              <a:spcAft>
                <a:spcPts val="0"/>
              </a:spcAft>
              <a:defRPr/>
            </a:pPr>
            <a:r>
              <a:rPr lang="it-IT" dirty="0">
                <a:latin typeface="+mj-lt"/>
              </a:rPr>
              <a:t>Inferno </a:t>
            </a:r>
            <a:r>
              <a:rPr lang="it-IT" dirty="0" err="1">
                <a:latin typeface="+mj-lt"/>
              </a:rPr>
              <a:t>XXVIII</a:t>
            </a:r>
            <a:r>
              <a:rPr lang="it-IT" dirty="0">
                <a:latin typeface="+mj-lt"/>
              </a:rPr>
              <a:t>, 118-123</a:t>
            </a:r>
          </a:p>
          <a:p>
            <a:pPr fontAlgn="auto">
              <a:spcBef>
                <a:spcPts val="0"/>
              </a:spcBef>
              <a:spcAft>
                <a:spcPts val="0"/>
              </a:spcAft>
              <a:defRPr/>
            </a:pPr>
            <a:endParaRPr lang="it-IT" b="1" dirty="0">
              <a:latin typeface="+mj-lt"/>
              <a:cs typeface="Times New Roman" pitchFamily="18" charset="0"/>
            </a:endParaRPr>
          </a:p>
          <a:p>
            <a:pPr fontAlgn="auto">
              <a:spcBef>
                <a:spcPts val="0"/>
              </a:spcBef>
              <a:spcAft>
                <a:spcPts val="0"/>
              </a:spcAft>
              <a:defRPr/>
            </a:pPr>
            <a:r>
              <a:rPr lang="it-IT" b="1" dirty="0">
                <a:latin typeface="Times New Roman" pitchFamily="18" charset="0"/>
                <a:cs typeface="Times New Roman" pitchFamily="18" charset="0"/>
              </a:rPr>
              <a:t>Io feci il padre e ‘l figlio in sé ribelli;</a:t>
            </a:r>
          </a:p>
          <a:p>
            <a:pPr fontAlgn="auto">
              <a:spcBef>
                <a:spcPts val="0"/>
              </a:spcBef>
              <a:spcAft>
                <a:spcPts val="0"/>
              </a:spcAft>
              <a:defRPr/>
            </a:pPr>
            <a:endParaRPr lang="it-IT" dirty="0"/>
          </a:p>
          <a:p>
            <a:pPr fontAlgn="auto">
              <a:spcBef>
                <a:spcPts val="0"/>
              </a:spcBef>
              <a:spcAft>
                <a:spcPts val="0"/>
              </a:spcAft>
              <a:defRPr/>
            </a:pPr>
            <a:r>
              <a:rPr lang="it-IT" dirty="0"/>
              <a:t>Inferno </a:t>
            </a:r>
            <a:r>
              <a:rPr lang="it-IT" dirty="0" err="1"/>
              <a:t>XXVIII</a:t>
            </a:r>
            <a:r>
              <a:rPr lang="it-IT" dirty="0"/>
              <a:t>, 136</a:t>
            </a:r>
            <a:endParaRPr lang="it-IT" dirty="0">
              <a:latin typeface="+mj-lt"/>
            </a:endParaRPr>
          </a:p>
        </p:txBody>
      </p:sp>
      <p:sp>
        <p:nvSpPr>
          <p:cNvPr id="8" name="CasellaDiTesto 7"/>
          <p:cNvSpPr txBox="1"/>
          <p:nvPr/>
        </p:nvSpPr>
        <p:spPr>
          <a:xfrm>
            <a:off x="107504" y="5661248"/>
            <a:ext cx="4032448" cy="92333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fontAlgn="auto">
              <a:spcBef>
                <a:spcPts val="0"/>
              </a:spcBef>
              <a:spcAft>
                <a:spcPts val="0"/>
              </a:spcAft>
              <a:defRPr/>
            </a:pPr>
            <a:r>
              <a:rPr lang="it-IT" b="1" dirty="0">
                <a:latin typeface="Times New Roman" pitchFamily="18" charset="0"/>
                <a:cs typeface="Times New Roman" pitchFamily="18" charset="0"/>
              </a:rPr>
              <a:t>Così  s’osserva in me lo contrappasso»</a:t>
            </a:r>
          </a:p>
          <a:p>
            <a:pPr fontAlgn="auto">
              <a:spcBef>
                <a:spcPts val="0"/>
              </a:spcBef>
              <a:spcAft>
                <a:spcPts val="0"/>
              </a:spcAft>
              <a:defRPr/>
            </a:pPr>
            <a:endParaRPr lang="it-IT" b="1" i="1" dirty="0">
              <a:latin typeface="Times New Roman" pitchFamily="18" charset="0"/>
              <a:cs typeface="Times New Roman" pitchFamily="18" charset="0"/>
            </a:endParaRPr>
          </a:p>
          <a:p>
            <a:pPr fontAlgn="auto">
              <a:spcBef>
                <a:spcPts val="0"/>
              </a:spcBef>
              <a:spcAft>
                <a:spcPts val="0"/>
              </a:spcAft>
              <a:defRPr/>
            </a:pPr>
            <a:r>
              <a:rPr lang="it-IT" dirty="0"/>
              <a:t>Inferno </a:t>
            </a:r>
            <a:r>
              <a:rPr lang="it-IT" dirty="0" err="1"/>
              <a:t>XXVIII</a:t>
            </a:r>
            <a:r>
              <a:rPr lang="it-IT" dirty="0"/>
              <a:t>, </a:t>
            </a:r>
            <a:r>
              <a:rPr lang="it-IT" dirty="0" smtClean="0"/>
              <a:t>142</a:t>
            </a:r>
            <a:endParaRPr lang="it-IT" b="1" i="1" dirty="0">
              <a:latin typeface="Times New Roman" pitchFamily="18" charset="0"/>
              <a:cs typeface="Times New Roman" pitchFamily="18" charset="0"/>
            </a:endParaRPr>
          </a:p>
        </p:txBody>
      </p:sp>
      <p:sp>
        <p:nvSpPr>
          <p:cNvPr id="9" name="CasellaDiTesto 8"/>
          <p:cNvSpPr txBox="1"/>
          <p:nvPr/>
        </p:nvSpPr>
        <p:spPr>
          <a:xfrm>
            <a:off x="107950" y="5157788"/>
            <a:ext cx="2087563" cy="246062"/>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a:solidFill>
                  <a:srgbClr val="000099"/>
                </a:solidFill>
                <a:latin typeface="+mn-lt"/>
                <a:cs typeface="+mn-cs"/>
              </a:rPr>
              <a:t>Gustave </a:t>
            </a:r>
            <a:r>
              <a:rPr lang="it-IT" sz="1000" b="1" dirty="0" err="1">
                <a:solidFill>
                  <a:srgbClr val="000099"/>
                </a:solidFill>
                <a:latin typeface="+mn-lt"/>
                <a:cs typeface="+mn-cs"/>
              </a:rPr>
              <a:t>Doré</a:t>
            </a:r>
            <a:endParaRPr lang="it-IT" sz="1000" b="1" dirty="0">
              <a:solidFill>
                <a:srgbClr val="000099"/>
              </a:solidFill>
              <a:latin typeface="+mn-lt"/>
              <a:cs typeface="+mn-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asellaDiTesto 5"/>
          <p:cNvSpPr txBox="1">
            <a:spLocks noChangeArrowheads="1"/>
          </p:cNvSpPr>
          <p:nvPr/>
        </p:nvSpPr>
        <p:spPr bwMode="auto">
          <a:xfrm>
            <a:off x="2843213" y="188913"/>
            <a:ext cx="5976937" cy="3416300"/>
          </a:xfrm>
          <a:prstGeom prst="rect">
            <a:avLst/>
          </a:prstGeom>
          <a:noFill/>
          <a:ln w="9525">
            <a:noFill/>
            <a:miter lim="800000"/>
            <a:headEnd/>
            <a:tailEnd/>
          </a:ln>
        </p:spPr>
        <p:txBody>
          <a:bodyPr>
            <a:spAutoFit/>
          </a:bodyPr>
          <a:lstStyle/>
          <a:p>
            <a:r>
              <a:rPr lang="it-IT" sz="2400" dirty="0">
                <a:solidFill>
                  <a:srgbClr val="FFC000"/>
                </a:solidFill>
                <a:latin typeface="Constantia" pitchFamily="18" charset="0"/>
              </a:rPr>
              <a:t>Classificazione e graduazione di colpe e punizioni sono rapportabili a concetti del </a:t>
            </a:r>
            <a:r>
              <a:rPr lang="it-IT" sz="2400" i="1" u="sng" dirty="0">
                <a:solidFill>
                  <a:srgbClr val="FFC000"/>
                </a:solidFill>
                <a:latin typeface="Constantia" pitchFamily="18" charset="0"/>
              </a:rPr>
              <a:t>Corpus </a:t>
            </a:r>
            <a:r>
              <a:rPr lang="it-IT" sz="2400" i="1" u="sng" dirty="0" err="1">
                <a:solidFill>
                  <a:srgbClr val="FFC000"/>
                </a:solidFill>
                <a:latin typeface="Constantia" pitchFamily="18" charset="0"/>
              </a:rPr>
              <a:t>iuris</a:t>
            </a:r>
            <a:r>
              <a:rPr lang="it-IT" sz="2400" i="1" u="sng" dirty="0">
                <a:solidFill>
                  <a:srgbClr val="FFC000"/>
                </a:solidFill>
                <a:latin typeface="Constantia" pitchFamily="18" charset="0"/>
              </a:rPr>
              <a:t> </a:t>
            </a:r>
            <a:r>
              <a:rPr lang="it-IT" sz="2400" u="sng" dirty="0">
                <a:solidFill>
                  <a:srgbClr val="FFC000"/>
                </a:solidFill>
                <a:latin typeface="Constantia" pitchFamily="18" charset="0"/>
              </a:rPr>
              <a:t>di Giustiniano</a:t>
            </a:r>
            <a:r>
              <a:rPr lang="it-IT" sz="2400" dirty="0">
                <a:solidFill>
                  <a:srgbClr val="FFC000"/>
                </a:solidFill>
                <a:latin typeface="Constantia" pitchFamily="18" charset="0"/>
              </a:rPr>
              <a:t> e a categorie formulate da </a:t>
            </a:r>
            <a:r>
              <a:rPr lang="it-IT" sz="2400" u="sng" dirty="0">
                <a:solidFill>
                  <a:srgbClr val="FFC000"/>
                </a:solidFill>
                <a:latin typeface="Constantia" pitchFamily="18" charset="0"/>
              </a:rPr>
              <a:t>Aristotele nell’</a:t>
            </a:r>
            <a:r>
              <a:rPr lang="it-IT" sz="2400" i="1" u="sng" dirty="0">
                <a:solidFill>
                  <a:srgbClr val="FFC000"/>
                </a:solidFill>
                <a:latin typeface="Constantia" pitchFamily="18" charset="0"/>
              </a:rPr>
              <a:t>Etica</a:t>
            </a:r>
            <a:r>
              <a:rPr lang="it-IT" sz="2400" dirty="0">
                <a:solidFill>
                  <a:srgbClr val="FFC000"/>
                </a:solidFill>
                <a:latin typeface="Constantia" pitchFamily="18" charset="0"/>
              </a:rPr>
              <a:t>: una rappresentazione dello spirito umano nella specificità� negativa, dato che l’Inferno è il </a:t>
            </a:r>
            <a:r>
              <a:rPr lang="it-IT" sz="2400" dirty="0" err="1">
                <a:solidFill>
                  <a:srgbClr val="FFC000"/>
                </a:solidFill>
                <a:latin typeface="Constantia" pitchFamily="18" charset="0"/>
              </a:rPr>
              <a:t>contromodello</a:t>
            </a:r>
            <a:r>
              <a:rPr lang="it-IT" sz="2400" dirty="0">
                <a:solidFill>
                  <a:srgbClr val="FFC000"/>
                </a:solidFill>
                <a:latin typeface="Constantia" pitchFamily="18" charset="0"/>
              </a:rPr>
              <a:t> della società� civile orientata al bene, anche se ne conserva strutture e </a:t>
            </a:r>
            <a:r>
              <a:rPr lang="it-IT" sz="2400" dirty="0" smtClean="0">
                <a:solidFill>
                  <a:srgbClr val="FFC000"/>
                </a:solidFill>
                <a:latin typeface="Constantia" pitchFamily="18" charset="0"/>
              </a:rPr>
              <a:t>partizioni </a:t>
            </a:r>
            <a:endParaRPr lang="it-IT" sz="2400" dirty="0">
              <a:solidFill>
                <a:srgbClr val="FFC000"/>
              </a:solidFill>
              <a:latin typeface="Times New Roman" pitchFamily="18" charset="0"/>
              <a:cs typeface="Times New Roman" pitchFamily="18" charset="0"/>
            </a:endParaRPr>
          </a:p>
        </p:txBody>
      </p:sp>
      <p:pic>
        <p:nvPicPr>
          <p:cNvPr id="18435" name="Picture 2" descr="http://www.google.it/url?sa=i&amp;source=images&amp;cd=&amp;docid=4imQhvaQBzSCCM&amp;tbnid=QtI85QbwFU9siM:&amp;ved=0CAUQjBwwAA&amp;url=http%3A%2F%2Fi.ebayimg.com%2Ft%2FDIRITTO-ROMANO-GIUSTINIANO-CORPUS-JURIS-CIVILIS-ROMANI-1748-RARA-EDIZIONE-%2F00%2Fs%2FMTYwMFgxMjgx%2F%24(KGrHqFHJDME9!QEysBTBPZwuFb9Lg~~60_35.JPG&amp;ei=5BibUprfAdHW7QaihYHoAw&amp;psig=AFQjCNFeid7LCf7Ym6iJHTm4fMHQmLiR4g&amp;ust=1385982564089954"/>
          <p:cNvPicPr>
            <a:picLocks noChangeAspect="1" noChangeArrowheads="1"/>
          </p:cNvPicPr>
          <p:nvPr/>
        </p:nvPicPr>
        <p:blipFill>
          <a:blip r:embed="rId2" cstate="print"/>
          <a:srcRect/>
          <a:stretch>
            <a:fillRect/>
          </a:stretch>
        </p:blipFill>
        <p:spPr bwMode="auto">
          <a:xfrm>
            <a:off x="323850" y="333375"/>
            <a:ext cx="2286000" cy="2857500"/>
          </a:xfrm>
          <a:prstGeom prst="rect">
            <a:avLst/>
          </a:prstGeom>
          <a:noFill/>
          <a:ln w="9525">
            <a:noFill/>
            <a:miter lim="800000"/>
            <a:headEnd/>
            <a:tailEnd/>
          </a:ln>
        </p:spPr>
      </p:pic>
      <p:pic>
        <p:nvPicPr>
          <p:cNvPr id="18436" name="Picture 4" descr="http://www.google.it/url?sa=i&amp;source=images&amp;cd=&amp;docid=Qic0_Xh-dAR7oM&amp;tbnid=z5G1tScAUegNzM:&amp;ved=0CAUQjBwwAA&amp;url=http%3A%2F%2Fi.ebayimg.com%2Ft%2F1880-ARISTOTELE-ETICA-NICOMACHEA-ARISTOTLE-SUSEMIHL-RAR-%2F02%2F!B7RkSE!CWk~%24(KGrHqEOKkEEzJh9YH63BMzu63G3%2B!~~-1_35.JPG&amp;ei=NRmbUqWfLcKw7Aa-34GAAQ&amp;psig=AFQjCNHYY3qOeSB_r3UUp1VIAueO6dfdJQ&amp;ust=1385982645803464"/>
          <p:cNvPicPr>
            <a:picLocks noChangeAspect="1" noChangeArrowheads="1"/>
          </p:cNvPicPr>
          <p:nvPr/>
        </p:nvPicPr>
        <p:blipFill>
          <a:blip r:embed="rId3" cstate="print"/>
          <a:srcRect/>
          <a:stretch>
            <a:fillRect/>
          </a:stretch>
        </p:blipFill>
        <p:spPr bwMode="auto">
          <a:xfrm>
            <a:off x="6227763" y="3933825"/>
            <a:ext cx="2665412" cy="2459038"/>
          </a:xfrm>
          <a:prstGeom prst="rect">
            <a:avLst/>
          </a:prstGeom>
          <a:noFill/>
          <a:ln w="9525">
            <a:noFill/>
            <a:miter lim="800000"/>
            <a:headEnd/>
            <a:tailEnd/>
          </a:ln>
        </p:spPr>
      </p:pic>
      <p:sp>
        <p:nvSpPr>
          <p:cNvPr id="18437" name="CasellaDiTesto 7"/>
          <p:cNvSpPr txBox="1">
            <a:spLocks noChangeArrowheads="1"/>
          </p:cNvSpPr>
          <p:nvPr/>
        </p:nvSpPr>
        <p:spPr bwMode="auto">
          <a:xfrm>
            <a:off x="323850" y="4306888"/>
            <a:ext cx="5688013" cy="1570037"/>
          </a:xfrm>
          <a:prstGeom prst="rect">
            <a:avLst/>
          </a:prstGeom>
          <a:noFill/>
          <a:ln w="9525">
            <a:noFill/>
            <a:miter lim="800000"/>
            <a:headEnd/>
            <a:tailEnd/>
          </a:ln>
        </p:spPr>
        <p:txBody>
          <a:bodyPr>
            <a:spAutoFit/>
          </a:bodyPr>
          <a:lstStyle/>
          <a:p>
            <a:r>
              <a:rPr lang="it-IT" sz="2400">
                <a:solidFill>
                  <a:srgbClr val="FFC000"/>
                </a:solidFill>
                <a:latin typeface="Constantia" pitchFamily="18" charset="0"/>
              </a:rPr>
              <a:t>Coerenti con l’Etica Nicomachea sono i primi sei cerchi, mentre il basso inferno, nel suo impianto, si ispira alla normativa      del diritto penale romano</a:t>
            </a:r>
            <a:endParaRPr lang="it-IT" sz="2400">
              <a:solidFill>
                <a:srgbClr val="FFC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asellaDiTesto 3"/>
          <p:cNvSpPr txBox="1">
            <a:spLocks noChangeArrowheads="1"/>
          </p:cNvSpPr>
          <p:nvPr/>
        </p:nvSpPr>
        <p:spPr bwMode="auto">
          <a:xfrm>
            <a:off x="539750" y="549275"/>
            <a:ext cx="4392613" cy="5632450"/>
          </a:xfrm>
          <a:prstGeom prst="rect">
            <a:avLst/>
          </a:prstGeom>
          <a:noFill/>
          <a:ln w="9525">
            <a:noFill/>
            <a:miter lim="800000"/>
            <a:headEnd/>
            <a:tailEnd/>
          </a:ln>
        </p:spPr>
        <p:txBody>
          <a:bodyPr>
            <a:spAutoFit/>
          </a:bodyPr>
          <a:lstStyle/>
          <a:p>
            <a:pPr>
              <a:buFont typeface="Wingdings" pitchFamily="2" charset="2"/>
              <a:buChar char="Ø"/>
            </a:pPr>
            <a:r>
              <a:rPr lang="it-IT" sz="2400">
                <a:solidFill>
                  <a:srgbClr val="FFC000"/>
                </a:solidFill>
                <a:latin typeface="Times New Roman" pitchFamily="18" charset="0"/>
                <a:cs typeface="Times New Roman" pitchFamily="18" charset="0"/>
              </a:rPr>
              <a:t> Dante offre dell’Inferno una rappresentazione fisica, materiale, per rendere un’idea efficace dei terribili castighi cui sono condannati i vari peccatori e questo è il significato principale della sua discesa all’Inferno</a:t>
            </a:r>
          </a:p>
          <a:p>
            <a:pPr>
              <a:buFont typeface="Wingdings" pitchFamily="2" charset="2"/>
              <a:buChar char="Ø"/>
            </a:pPr>
            <a:endParaRPr lang="it-IT" sz="2400">
              <a:solidFill>
                <a:srgbClr val="FFC000"/>
              </a:solidFill>
              <a:latin typeface="Times New Roman" pitchFamily="18" charset="0"/>
              <a:cs typeface="Times New Roman" pitchFamily="18" charset="0"/>
            </a:endParaRPr>
          </a:p>
          <a:p>
            <a:pPr>
              <a:buFont typeface="Wingdings" pitchFamily="2" charset="2"/>
              <a:buChar char="Ø"/>
            </a:pPr>
            <a:endParaRPr lang="it-IT" sz="2400">
              <a:solidFill>
                <a:srgbClr val="FFC000"/>
              </a:solidFill>
              <a:latin typeface="Times New Roman" pitchFamily="18" charset="0"/>
              <a:cs typeface="Times New Roman" pitchFamily="18" charset="0"/>
            </a:endParaRPr>
          </a:p>
          <a:p>
            <a:pPr>
              <a:buFont typeface="Wingdings" pitchFamily="2" charset="2"/>
              <a:buChar char="Ø"/>
            </a:pPr>
            <a:r>
              <a:rPr lang="it-IT" sz="2400">
                <a:solidFill>
                  <a:srgbClr val="FFC000"/>
                </a:solidFill>
                <a:latin typeface="Times New Roman" pitchFamily="18" charset="0"/>
                <a:cs typeface="Times New Roman" pitchFamily="18" charset="0"/>
              </a:rPr>
              <a:t> Il viaggio ha però anche valore allegorico, come il percorso di purificazione morale che ogni uomo deve compiere in questa vita per liberarsi dal peccato,  sotto la guida della ragione</a:t>
            </a:r>
          </a:p>
        </p:txBody>
      </p:sp>
      <p:pic>
        <p:nvPicPr>
          <p:cNvPr id="19459" name="Picture 6" descr="http://www.google.com/url?sa=i&amp;source=images&amp;cd=&amp;docid=OtaBr7J_aJBglM&amp;tbnid=TIqgOyLOcL2_wM:&amp;ved=0CAUQjBwwAA&amp;url=http%3A%2F%2Fupload.wikimedia.org%2Fwikipedia%2Fcommons%2F6%2F68%2FStradano_Inferno_Canto_08.jpg&amp;ei=EfGVUsvlBaf_ygPI44GwDQ&amp;psig=AFQjCNHTheuW9RCbJ-DwJicJ7t_tWmBdeQ&amp;ust=1385644689156853"/>
          <p:cNvPicPr>
            <a:picLocks noChangeAspect="1" noChangeArrowheads="1"/>
          </p:cNvPicPr>
          <p:nvPr/>
        </p:nvPicPr>
        <p:blipFill>
          <a:blip r:embed="rId2" cstate="print"/>
          <a:srcRect/>
          <a:stretch>
            <a:fillRect/>
          </a:stretch>
        </p:blipFill>
        <p:spPr bwMode="auto">
          <a:xfrm>
            <a:off x="5364163" y="1804988"/>
            <a:ext cx="3600450" cy="4630737"/>
          </a:xfrm>
          <a:prstGeom prst="rect">
            <a:avLst/>
          </a:prstGeom>
          <a:noFill/>
          <a:ln w="9525">
            <a:noFill/>
            <a:miter lim="800000"/>
            <a:headEnd/>
            <a:tailEnd/>
          </a:ln>
        </p:spPr>
      </p:pic>
      <p:sp>
        <p:nvSpPr>
          <p:cNvPr id="19460" name="CasellaDiTesto 8"/>
          <p:cNvSpPr txBox="1">
            <a:spLocks noChangeArrowheads="1"/>
          </p:cNvSpPr>
          <p:nvPr/>
        </p:nvSpPr>
        <p:spPr bwMode="auto">
          <a:xfrm>
            <a:off x="6843713" y="6453188"/>
            <a:ext cx="2089150" cy="246062"/>
          </a:xfrm>
          <a:prstGeom prst="rect">
            <a:avLst/>
          </a:prstGeom>
          <a:solidFill>
            <a:schemeClr val="accent1"/>
          </a:solidFill>
          <a:ln w="9525">
            <a:noFill/>
            <a:miter lim="800000"/>
            <a:headEnd/>
            <a:tailEnd/>
          </a:ln>
        </p:spPr>
        <p:txBody>
          <a:bodyPr>
            <a:spAutoFit/>
          </a:bodyPr>
          <a:lstStyle/>
          <a:p>
            <a:pPr algn="ctr"/>
            <a:r>
              <a:rPr lang="it-IT" sz="1000" b="1">
                <a:solidFill>
                  <a:srgbClr val="000099"/>
                </a:solidFill>
                <a:latin typeface="Constantia" pitchFamily="18" charset="0"/>
              </a:rPr>
              <a:t>Jan Van der Straet (1587)</a:t>
            </a:r>
            <a:endParaRPr lang="it-IT" sz="1000" b="1">
              <a:solidFill>
                <a:srgbClr val="000099"/>
              </a:solidFill>
              <a:latin typeface="Times New Roman" pitchFamily="18" charset="0"/>
              <a:cs typeface="Times New Roman" pitchFamily="18" charset="0"/>
            </a:endParaRPr>
          </a:p>
        </p:txBody>
      </p:sp>
      <p:sp>
        <p:nvSpPr>
          <p:cNvPr id="10" name="CasellaDiTesto 9"/>
          <p:cNvSpPr txBox="1"/>
          <p:nvPr/>
        </p:nvSpPr>
        <p:spPr>
          <a:xfrm>
            <a:off x="5364088" y="260648"/>
            <a:ext cx="3600400"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Tosto che ‘l duca e io nel legno fui, segando se ne va l’antica prora                   de l’acqua più che non </a:t>
            </a:r>
            <a:r>
              <a:rPr lang="it-IT" b="1" dirty="0" err="1">
                <a:latin typeface="Times New Roman" pitchFamily="18" charset="0"/>
                <a:cs typeface="Times New Roman" pitchFamily="18" charset="0"/>
              </a:rPr>
              <a:t>suol</a:t>
            </a:r>
            <a:r>
              <a:rPr lang="it-IT" b="1" dirty="0">
                <a:latin typeface="Times New Roman" pitchFamily="18" charset="0"/>
                <a:cs typeface="Times New Roman" pitchFamily="18" charset="0"/>
              </a:rPr>
              <a:t> altrui</a:t>
            </a:r>
          </a:p>
          <a:p>
            <a:pPr fontAlgn="auto">
              <a:spcBef>
                <a:spcPts val="0"/>
              </a:spcBef>
              <a:spcAft>
                <a:spcPts val="0"/>
              </a:spcAft>
              <a:defRPr/>
            </a:pPr>
            <a:endParaRPr lang="it-IT" b="1" dirty="0"/>
          </a:p>
          <a:p>
            <a:pPr fontAlgn="auto">
              <a:spcBef>
                <a:spcPts val="0"/>
              </a:spcBef>
              <a:spcAft>
                <a:spcPts val="0"/>
              </a:spcAft>
              <a:defRPr/>
            </a:pPr>
            <a:r>
              <a:rPr lang="it-IT" dirty="0"/>
              <a:t>Inferno</a:t>
            </a:r>
            <a:r>
              <a:rPr lang="it-IT" dirty="0">
                <a:latin typeface="+mj-lt"/>
              </a:rPr>
              <a:t> VIII, 28-30</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google.it/url?sa=i&amp;source=images&amp;cd=&amp;docid=dW0oN4Mz3MADqM&amp;tbnid=H9ssMPBEklhQ9M:&amp;ved=0CAUQjBwwAA&amp;url=http%3A%2F%2Fwww.pulsazioni.net%2Fmultimedia%2Fimmagini%2Finfernodantesco1.jpg&amp;ei=fuCVUrigEsvx4gT_zIDADw&amp;psig=AFQjCNEuLkD-skFyC-JYWlmp19XmBTq_cQ&amp;ust=1385640446342925"/>
          <p:cNvPicPr>
            <a:picLocks noChangeAspect="1" noChangeArrowheads="1"/>
          </p:cNvPicPr>
          <p:nvPr/>
        </p:nvPicPr>
        <p:blipFill>
          <a:blip r:embed="rId2" cstate="print"/>
          <a:srcRect/>
          <a:stretch>
            <a:fillRect/>
          </a:stretch>
        </p:blipFill>
        <p:spPr bwMode="auto">
          <a:xfrm>
            <a:off x="4635500" y="138113"/>
            <a:ext cx="4400550" cy="6604000"/>
          </a:xfrm>
          <a:prstGeom prst="rect">
            <a:avLst/>
          </a:prstGeom>
          <a:noFill/>
          <a:ln w="9525">
            <a:noFill/>
            <a:miter lim="800000"/>
            <a:headEnd/>
            <a:tailEnd/>
          </a:ln>
        </p:spPr>
      </p:pic>
      <p:sp>
        <p:nvSpPr>
          <p:cNvPr id="20483" name="CasellaDiTesto 4"/>
          <p:cNvSpPr txBox="1">
            <a:spLocks noChangeArrowheads="1"/>
          </p:cNvSpPr>
          <p:nvPr/>
        </p:nvSpPr>
        <p:spPr bwMode="auto">
          <a:xfrm>
            <a:off x="107950" y="188913"/>
            <a:ext cx="4608513" cy="3416300"/>
          </a:xfrm>
          <a:prstGeom prst="rect">
            <a:avLst/>
          </a:prstGeom>
          <a:noFill/>
          <a:ln w="9525">
            <a:noFill/>
            <a:miter lim="800000"/>
            <a:headEnd/>
            <a:tailEnd/>
          </a:ln>
        </p:spPr>
        <p:txBody>
          <a:bodyPr>
            <a:spAutoFit/>
          </a:bodyPr>
          <a:lstStyle/>
          <a:p>
            <a:r>
              <a:rPr lang="it-IT" sz="2400">
                <a:solidFill>
                  <a:srgbClr val="FFC000"/>
                </a:solidFill>
                <a:latin typeface="Times New Roman" pitchFamily="18" charset="0"/>
                <a:cs typeface="Times New Roman" pitchFamily="18" charset="0"/>
              </a:rPr>
              <a:t> ANTINFERNO</a:t>
            </a:r>
          </a:p>
          <a:p>
            <a:pPr algn="ctr"/>
            <a:endParaRPr lang="it-IT" sz="2400">
              <a:solidFill>
                <a:srgbClr val="FFC000"/>
              </a:solidFill>
              <a:latin typeface="Times New Roman" pitchFamily="18" charset="0"/>
              <a:cs typeface="Times New Roman" pitchFamily="18" charset="0"/>
            </a:endParaRPr>
          </a:p>
          <a:p>
            <a:r>
              <a:rPr lang="it-IT" sz="2400">
                <a:solidFill>
                  <a:srgbClr val="FFC000"/>
                </a:solidFill>
                <a:latin typeface="Times New Roman" pitchFamily="18" charset="0"/>
                <a:cs typeface="Times New Roman" pitchFamily="18" charset="0"/>
              </a:rPr>
              <a:t>I Cerchio </a:t>
            </a:r>
            <a:r>
              <a:rPr lang="it-IT" sz="2400">
                <a:solidFill>
                  <a:srgbClr val="FFC000"/>
                </a:solidFill>
                <a:latin typeface="Times New Roman" pitchFamily="18" charset="0"/>
                <a:cs typeface="Times New Roman" pitchFamily="18" charset="0"/>
                <a:sym typeface="Wingdings" pitchFamily="2" charset="2"/>
              </a:rPr>
              <a:t> Limbo</a:t>
            </a:r>
          </a:p>
          <a:p>
            <a:endParaRPr lang="it-IT" sz="2400">
              <a:solidFill>
                <a:srgbClr val="FFC000"/>
              </a:solidFill>
              <a:latin typeface="Times New Roman" pitchFamily="18" charset="0"/>
              <a:cs typeface="Times New Roman" pitchFamily="18" charset="0"/>
              <a:sym typeface="Wingdings" pitchFamily="2" charset="2"/>
            </a:endParaRPr>
          </a:p>
          <a:p>
            <a:r>
              <a:rPr lang="it-IT" sz="2400">
                <a:solidFill>
                  <a:srgbClr val="FFC000"/>
                </a:solidFill>
                <a:latin typeface="Times New Roman" pitchFamily="18" charset="0"/>
                <a:cs typeface="Times New Roman" pitchFamily="18" charset="0"/>
                <a:sym typeface="Wingdings" pitchFamily="2" charset="2"/>
              </a:rPr>
              <a:t>II-VI Cerchio  Peccati di eccesso</a:t>
            </a:r>
          </a:p>
          <a:p>
            <a:endParaRPr lang="it-IT" sz="2400">
              <a:solidFill>
                <a:srgbClr val="FFC000"/>
              </a:solidFill>
              <a:latin typeface="Times New Roman" pitchFamily="18" charset="0"/>
              <a:cs typeface="Times New Roman" pitchFamily="18" charset="0"/>
              <a:sym typeface="Wingdings" pitchFamily="2" charset="2"/>
            </a:endParaRPr>
          </a:p>
          <a:p>
            <a:r>
              <a:rPr lang="it-IT" sz="2400">
                <a:solidFill>
                  <a:srgbClr val="FFC000"/>
                </a:solidFill>
                <a:latin typeface="Times New Roman" pitchFamily="18" charset="0"/>
                <a:cs typeface="Times New Roman" pitchFamily="18" charset="0"/>
                <a:sym typeface="Wingdings" pitchFamily="2" charset="2"/>
              </a:rPr>
              <a:t>VII Cerchio  Peccati di violenza</a:t>
            </a:r>
          </a:p>
          <a:p>
            <a:endParaRPr lang="it-IT" sz="2400">
              <a:solidFill>
                <a:srgbClr val="FFC000"/>
              </a:solidFill>
              <a:latin typeface="Times New Roman" pitchFamily="18" charset="0"/>
              <a:cs typeface="Times New Roman" pitchFamily="18" charset="0"/>
              <a:sym typeface="Wingdings" pitchFamily="2" charset="2"/>
            </a:endParaRPr>
          </a:p>
          <a:p>
            <a:r>
              <a:rPr lang="it-IT" sz="2400">
                <a:solidFill>
                  <a:srgbClr val="FFC000"/>
                </a:solidFill>
                <a:latin typeface="Times New Roman" pitchFamily="18" charset="0"/>
                <a:cs typeface="Times New Roman" pitchFamily="18" charset="0"/>
                <a:sym typeface="Wingdings" pitchFamily="2" charset="2"/>
              </a:rPr>
              <a:t>VIII-IX Cerchio  Peccati di frode</a:t>
            </a:r>
            <a:endParaRPr lang="it-IT" sz="2400">
              <a:solidFill>
                <a:srgbClr val="FFC000"/>
              </a:solidFill>
              <a:latin typeface="Times New Roman" pitchFamily="18" charset="0"/>
              <a:cs typeface="Times New Roman" pitchFamily="18" charset="0"/>
            </a:endParaRPr>
          </a:p>
        </p:txBody>
      </p:sp>
      <p:sp>
        <p:nvSpPr>
          <p:cNvPr id="6" name="CasellaDiTesto 5"/>
          <p:cNvSpPr txBox="1"/>
          <p:nvPr/>
        </p:nvSpPr>
        <p:spPr>
          <a:xfrm>
            <a:off x="179512" y="4084037"/>
            <a:ext cx="4320480" cy="2585323"/>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a:t>
            </a:r>
            <a:r>
              <a:rPr lang="it-IT" b="1" dirty="0" err="1">
                <a:latin typeface="Times New Roman" pitchFamily="18" charset="0"/>
                <a:cs typeface="Times New Roman" pitchFamily="18" charset="0"/>
              </a:rPr>
              <a:t>Figliuol</a:t>
            </a:r>
            <a:r>
              <a:rPr lang="it-IT" b="1" dirty="0">
                <a:latin typeface="Times New Roman" pitchFamily="18" charset="0"/>
                <a:cs typeface="Times New Roman" pitchFamily="18" charset="0"/>
              </a:rPr>
              <a:t> mio, dentro da </a:t>
            </a:r>
            <a:r>
              <a:rPr lang="it-IT" b="1" dirty="0" err="1">
                <a:latin typeface="Times New Roman" pitchFamily="18" charset="0"/>
                <a:cs typeface="Times New Roman" pitchFamily="18" charset="0"/>
              </a:rPr>
              <a:t>cotesti</a:t>
            </a:r>
            <a:r>
              <a:rPr lang="it-IT" b="1" dirty="0">
                <a:latin typeface="Times New Roman" pitchFamily="18" charset="0"/>
                <a:cs typeface="Times New Roman" pitchFamily="18" charset="0"/>
              </a:rPr>
              <a:t> sassi»,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cominciò poi a dir, «son tre cerchietti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di grado in grado, come </a:t>
            </a:r>
            <a:r>
              <a:rPr lang="it-IT" b="1" dirty="0" err="1">
                <a:latin typeface="Times New Roman" pitchFamily="18" charset="0"/>
                <a:cs typeface="Times New Roman" pitchFamily="18" charset="0"/>
              </a:rPr>
              <a:t>que</a:t>
            </a:r>
            <a:r>
              <a:rPr lang="it-IT" b="1" dirty="0">
                <a:latin typeface="Times New Roman" pitchFamily="18" charset="0"/>
                <a:cs typeface="Times New Roman" pitchFamily="18" charset="0"/>
              </a:rPr>
              <a:t>’  che lassi . </a:t>
            </a:r>
            <a:br>
              <a:rPr lang="it-IT" b="1" dirty="0">
                <a:latin typeface="Times New Roman" pitchFamily="18" charset="0"/>
                <a:cs typeface="Times New Roman" pitchFamily="18" charset="0"/>
              </a:rPr>
            </a:br>
            <a:endParaRPr lang="it-IT" b="1" dirty="0">
              <a:latin typeface="Times New Roman" pitchFamily="18" charset="0"/>
              <a:cs typeface="Times New Roman" pitchFamily="18" charset="0"/>
            </a:endParaRPr>
          </a:p>
          <a:p>
            <a:pPr fontAlgn="auto">
              <a:spcBef>
                <a:spcPts val="0"/>
              </a:spcBef>
              <a:spcAft>
                <a:spcPts val="0"/>
              </a:spcAft>
              <a:defRPr/>
            </a:pPr>
            <a:r>
              <a:rPr lang="it-IT" b="1" dirty="0">
                <a:latin typeface="Times New Roman" pitchFamily="18" charset="0"/>
                <a:cs typeface="Times New Roman" pitchFamily="18" charset="0"/>
              </a:rPr>
              <a:t>Tutti son </a:t>
            </a:r>
            <a:r>
              <a:rPr lang="it-IT" b="1" dirty="0" err="1">
                <a:latin typeface="Times New Roman" pitchFamily="18" charset="0"/>
                <a:cs typeface="Times New Roman" pitchFamily="18" charset="0"/>
              </a:rPr>
              <a:t>pien</a:t>
            </a:r>
            <a:r>
              <a:rPr lang="it-IT" b="1" dirty="0">
                <a:latin typeface="Times New Roman" pitchFamily="18" charset="0"/>
                <a:cs typeface="Times New Roman" pitchFamily="18" charset="0"/>
              </a:rPr>
              <a:t> di </a:t>
            </a:r>
            <a:r>
              <a:rPr lang="it-IT" b="1" dirty="0" err="1">
                <a:latin typeface="Times New Roman" pitchFamily="18" charset="0"/>
                <a:cs typeface="Times New Roman" pitchFamily="18" charset="0"/>
              </a:rPr>
              <a:t>spirti</a:t>
            </a:r>
            <a:r>
              <a:rPr lang="it-IT" b="1" dirty="0">
                <a:latin typeface="Times New Roman" pitchFamily="18" charset="0"/>
                <a:cs typeface="Times New Roman" pitchFamily="18" charset="0"/>
              </a:rPr>
              <a:t> </a:t>
            </a:r>
            <a:r>
              <a:rPr lang="it-IT" b="1" dirty="0" err="1">
                <a:latin typeface="Times New Roman" pitchFamily="18" charset="0"/>
                <a:cs typeface="Times New Roman" pitchFamily="18" charset="0"/>
              </a:rPr>
              <a:t>maladetti</a:t>
            </a:r>
            <a:r>
              <a:rPr lang="it-IT" b="1" dirty="0">
                <a:latin typeface="Times New Roman" pitchFamily="18" charset="0"/>
                <a:cs typeface="Times New Roman" pitchFamily="18" charset="0"/>
              </a:rPr>
              <a:t>;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ma perché poi ti basti pur la vista,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intendi come e perché son costretti. </a:t>
            </a:r>
          </a:p>
          <a:p>
            <a:pPr fontAlgn="auto">
              <a:spcBef>
                <a:spcPts val="0"/>
              </a:spcBef>
              <a:spcAft>
                <a:spcPts val="0"/>
              </a:spcAft>
              <a:defRPr/>
            </a:pPr>
            <a:endParaRPr lang="it-IT" dirty="0"/>
          </a:p>
          <a:p>
            <a:pPr fontAlgn="auto">
              <a:spcBef>
                <a:spcPts val="0"/>
              </a:spcBef>
              <a:spcAft>
                <a:spcPts val="0"/>
              </a:spcAft>
              <a:defRPr/>
            </a:pPr>
            <a:r>
              <a:rPr lang="it-IT" dirty="0"/>
              <a:t>Inferno</a:t>
            </a:r>
            <a:r>
              <a:rPr lang="it-IT" dirty="0">
                <a:latin typeface="+mj-lt"/>
              </a:rPr>
              <a:t> XI, 16-21</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9388" y="2492896"/>
            <a:ext cx="8713787" cy="4094163"/>
          </a:xfrm>
          <a:prstGeom prst="rect">
            <a:avLst/>
          </a:prstGeom>
          <a:noFill/>
        </p:spPr>
        <p:txBody>
          <a:bodyPr>
            <a:spAutoFit/>
          </a:bodyPr>
          <a:lstStyle/>
          <a:p>
            <a:pPr algn="ctr" fontAlgn="auto">
              <a:spcBef>
                <a:spcPts val="0"/>
              </a:spcBef>
              <a:spcAft>
                <a:spcPts val="0"/>
              </a:spcAft>
              <a:defRPr/>
            </a:pPr>
            <a:r>
              <a:rPr lang="it-IT" sz="2800" b="1" dirty="0">
                <a:solidFill>
                  <a:srgbClr val="FFC000"/>
                </a:solidFill>
                <a:latin typeface="Times New Roman" pitchFamily="18" charset="0"/>
                <a:cs typeface="Times New Roman" pitchFamily="18" charset="0"/>
              </a:rPr>
              <a:t>VESTIBOLO (ANTINFERNO)</a:t>
            </a:r>
            <a:r>
              <a:rPr lang="it-IT" dirty="0">
                <a:latin typeface="Times New Roman" pitchFamily="18" charset="0"/>
                <a:cs typeface="Times New Roman" pitchFamily="18" charset="0"/>
              </a:rPr>
              <a:t/>
            </a:r>
            <a:br>
              <a:rPr lang="it-IT" dirty="0">
                <a:latin typeface="Times New Roman" pitchFamily="18" charset="0"/>
                <a:cs typeface="Times New Roman" pitchFamily="18" charset="0"/>
              </a:rPr>
            </a:br>
            <a:endParaRPr lang="it-IT" dirty="0">
              <a:latin typeface="Times New Roman" pitchFamily="18" charset="0"/>
              <a:cs typeface="Times New Roman" pitchFamily="18" charset="0"/>
            </a:endParaRPr>
          </a:p>
          <a:p>
            <a:pPr algn="ctr" fontAlgn="auto">
              <a:spcBef>
                <a:spcPts val="0"/>
              </a:spcBef>
              <a:spcAft>
                <a:spcPts val="0"/>
              </a:spcAft>
              <a:defRPr/>
            </a:pPr>
            <a:r>
              <a:rPr lang="it-IT" sz="2800" b="1" dirty="0">
                <a:solidFill>
                  <a:srgbClr val="FFC000"/>
                </a:solidFill>
                <a:latin typeface="Times New Roman" pitchFamily="18" charset="0"/>
                <a:cs typeface="Times New Roman" pitchFamily="18" charset="0"/>
              </a:rPr>
              <a:t>IGNAVI</a:t>
            </a:r>
          </a:p>
          <a:p>
            <a:pPr algn="ctr" fontAlgn="auto">
              <a:spcBef>
                <a:spcPts val="0"/>
              </a:spcBef>
              <a:spcAft>
                <a:spcPts val="0"/>
              </a:spcAft>
              <a:defRPr/>
            </a:pPr>
            <a:endParaRPr lang="it-IT" dirty="0">
              <a:solidFill>
                <a:srgbClr val="FFC000"/>
              </a:solidFill>
              <a:latin typeface="Times New Roman" pitchFamily="18" charset="0"/>
              <a:cs typeface="Times New Roman" pitchFamily="18" charset="0"/>
            </a:endParaRPr>
          </a:p>
          <a:p>
            <a:pPr fontAlgn="auto">
              <a:spcBef>
                <a:spcPts val="0"/>
              </a:spcBef>
              <a:spcAft>
                <a:spcPts val="0"/>
              </a:spcAft>
              <a:buFont typeface="Wingdings" pitchFamily="2" charset="2"/>
              <a:buChar char="Ø"/>
              <a:defRPr/>
            </a:pPr>
            <a:r>
              <a:rPr lang="it-IT" sz="2400" dirty="0">
                <a:solidFill>
                  <a:srgbClr val="FFC000"/>
                </a:solidFill>
                <a:latin typeface="Times New Roman" pitchFamily="18" charset="0"/>
                <a:cs typeface="Times New Roman" pitchFamily="18" charset="0"/>
              </a:rPr>
              <a:t> Le anime di coloro che non si schierarono né dalla parte del bene né da quella del male</a:t>
            </a:r>
          </a:p>
          <a:p>
            <a:pPr fontAlgn="auto">
              <a:spcBef>
                <a:spcPts val="0"/>
              </a:spcBef>
              <a:spcAft>
                <a:spcPts val="0"/>
              </a:spcAft>
              <a:buFont typeface="Wingdings" pitchFamily="2" charset="2"/>
              <a:buChar char="Ø"/>
              <a:defRPr/>
            </a:pPr>
            <a:endParaRPr lang="it-IT" sz="2400" b="1" dirty="0">
              <a:solidFill>
                <a:srgbClr val="FFC000"/>
              </a:solidFill>
              <a:latin typeface="Times New Roman" pitchFamily="18" charset="0"/>
              <a:cs typeface="Times New Roman" pitchFamily="18" charset="0"/>
            </a:endParaRPr>
          </a:p>
          <a:p>
            <a:pPr fontAlgn="auto">
              <a:spcBef>
                <a:spcPts val="0"/>
              </a:spcBef>
              <a:spcAft>
                <a:spcPts val="0"/>
              </a:spcAft>
              <a:buFont typeface="Wingdings" pitchFamily="2" charset="2"/>
              <a:buChar char="Ø"/>
              <a:defRPr/>
            </a:pPr>
            <a:r>
              <a:rPr lang="it-IT" sz="2400" b="1" dirty="0">
                <a:solidFill>
                  <a:srgbClr val="FFC000"/>
                </a:solidFill>
                <a:latin typeface="Times New Roman" pitchFamily="18" charset="0"/>
                <a:cs typeface="Times New Roman" pitchFamily="18" charset="0"/>
              </a:rPr>
              <a:t> N</a:t>
            </a:r>
            <a:r>
              <a:rPr lang="it-IT" sz="2400" dirty="0">
                <a:solidFill>
                  <a:srgbClr val="FFC000"/>
                </a:solidFill>
                <a:latin typeface="Times New Roman" pitchFamily="18" charset="0"/>
                <a:cs typeface="Times New Roman" pitchFamily="18" charset="0"/>
              </a:rPr>
              <a:t>on propriamente dannati , ma in ogni caso condannati a una pena molto severa, in cui è visibile un contrappasso: l’insegna che essi devono inseguire è senza significato, come priva di scopo è stata la loro vita terrena (</a:t>
            </a:r>
            <a:r>
              <a:rPr lang="it-IT" sz="2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sciaurati</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che mai non </a:t>
            </a:r>
            <a:r>
              <a:rPr lang="it-IT" sz="2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fur</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vivi</a:t>
            </a:r>
            <a:r>
              <a:rPr lang="it-IT" sz="2400" dirty="0">
                <a:solidFill>
                  <a:srgbClr val="FFC000"/>
                </a:solidFill>
                <a:latin typeface="Times New Roman" pitchFamily="18" charset="0"/>
                <a:cs typeface="Times New Roman" pitchFamily="18" charset="0"/>
              </a:rPr>
              <a:t>)</a:t>
            </a:r>
            <a:endParaRPr lang="it-IT" sz="2400" b="1" dirty="0">
              <a:solidFill>
                <a:srgbClr val="FFC000"/>
              </a:solidFill>
              <a:latin typeface="Times New Roman" pitchFamily="18" charset="0"/>
              <a:cs typeface="Times New Roman" pitchFamily="18" charset="0"/>
            </a:endParaRPr>
          </a:p>
        </p:txBody>
      </p:sp>
      <p:pic>
        <p:nvPicPr>
          <p:cNvPr id="21507" name="Picture 2" descr="http://www.google.it/url?sa=i&amp;source=images&amp;cd=&amp;docid=Uv4YyTD2tdjOGM&amp;tbnid=jvHZzu0QTTb2GM:&amp;ved=0CAUQjBwwAA&amp;url=http%3A%2F%2Fupload.wikimedia.org%2Fwikipedia%2Fcommons%2Fe%2Feb%2FInf._03_Giovanni_di_Paolo_(c.1403%25E2%2580%25931483).jpg&amp;ei=UD6WUsj0CcmThQeVlIGQCw&amp;psig=AFQjCNHPm09pZhbeXtMldK4Vbd3y9-_Slg&amp;ust=1385664464229697"/>
          <p:cNvPicPr>
            <a:picLocks noChangeAspect="1" noChangeArrowheads="1"/>
          </p:cNvPicPr>
          <p:nvPr/>
        </p:nvPicPr>
        <p:blipFill>
          <a:blip r:embed="rId2" cstate="print"/>
          <a:srcRect/>
          <a:stretch>
            <a:fillRect/>
          </a:stretch>
        </p:blipFill>
        <p:spPr bwMode="auto">
          <a:xfrm>
            <a:off x="179388" y="188913"/>
            <a:ext cx="4275137" cy="1871662"/>
          </a:xfrm>
          <a:prstGeom prst="rect">
            <a:avLst/>
          </a:prstGeom>
          <a:noFill/>
          <a:ln w="9525">
            <a:noFill/>
            <a:miter lim="800000"/>
            <a:headEnd/>
            <a:tailEnd/>
          </a:ln>
        </p:spPr>
      </p:pic>
      <p:sp>
        <p:nvSpPr>
          <p:cNvPr id="21508" name="CasellaDiTesto 4"/>
          <p:cNvSpPr txBox="1">
            <a:spLocks noChangeArrowheads="1"/>
          </p:cNvSpPr>
          <p:nvPr/>
        </p:nvSpPr>
        <p:spPr bwMode="auto">
          <a:xfrm>
            <a:off x="179388" y="2092325"/>
            <a:ext cx="2089150" cy="400050"/>
          </a:xfrm>
          <a:prstGeom prst="rect">
            <a:avLst/>
          </a:prstGeom>
          <a:solidFill>
            <a:schemeClr val="accent1"/>
          </a:solidFill>
          <a:ln w="9525">
            <a:noFill/>
            <a:miter lim="800000"/>
            <a:headEnd/>
            <a:tailEnd/>
          </a:ln>
        </p:spPr>
        <p:txBody>
          <a:bodyPr>
            <a:spAutoFit/>
          </a:bodyPr>
          <a:lstStyle/>
          <a:p>
            <a:pPr algn="ctr"/>
            <a:r>
              <a:rPr lang="it-IT" sz="1000" b="1">
                <a:solidFill>
                  <a:srgbClr val="000099"/>
                </a:solidFill>
                <a:latin typeface="Constantia" pitchFamily="18" charset="0"/>
              </a:rPr>
              <a:t>Giovanni di Paolo di Grazia (1398-1482)</a:t>
            </a:r>
            <a:endParaRPr lang="it-IT" sz="1000" b="1">
              <a:solidFill>
                <a:srgbClr val="000099"/>
              </a:solidFill>
              <a:latin typeface="Times New Roman" pitchFamily="18" charset="0"/>
              <a:cs typeface="Times New Roman" pitchFamily="18" charset="0"/>
            </a:endParaRPr>
          </a:p>
        </p:txBody>
      </p:sp>
      <p:sp>
        <p:nvSpPr>
          <p:cNvPr id="6" name="CasellaDiTesto 5"/>
          <p:cNvSpPr txBox="1"/>
          <p:nvPr/>
        </p:nvSpPr>
        <p:spPr>
          <a:xfrm>
            <a:off x="4572000" y="404664"/>
            <a:ext cx="4320480"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Ed </a:t>
            </a:r>
            <a:r>
              <a:rPr lang="it-IT" b="1" dirty="0" err="1">
                <a:latin typeface="Times New Roman" pitchFamily="18" charset="0"/>
                <a:cs typeface="Times New Roman" pitchFamily="18" charset="0"/>
              </a:rPr>
              <a:t>elli</a:t>
            </a:r>
            <a:r>
              <a:rPr lang="it-IT" b="1" dirty="0">
                <a:latin typeface="Times New Roman" pitchFamily="18" charset="0"/>
                <a:cs typeface="Times New Roman" pitchFamily="18" charset="0"/>
              </a:rPr>
              <a:t> a me: «Questo misero modo </a:t>
            </a:r>
            <a:br>
              <a:rPr lang="it-IT" b="1" dirty="0">
                <a:latin typeface="Times New Roman" pitchFamily="18" charset="0"/>
                <a:cs typeface="Times New Roman" pitchFamily="18" charset="0"/>
              </a:rPr>
            </a:br>
            <a:r>
              <a:rPr lang="it-IT" b="1" dirty="0" err="1">
                <a:latin typeface="Times New Roman" pitchFamily="18" charset="0"/>
                <a:cs typeface="Times New Roman" pitchFamily="18" charset="0"/>
              </a:rPr>
              <a:t>tegnon</a:t>
            </a:r>
            <a:r>
              <a:rPr lang="it-IT" b="1" dirty="0">
                <a:latin typeface="Times New Roman" pitchFamily="18" charset="0"/>
                <a:cs typeface="Times New Roman" pitchFamily="18" charset="0"/>
              </a:rPr>
              <a:t> l’anime triste di coloro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che </a:t>
            </a:r>
            <a:r>
              <a:rPr lang="it-IT" b="1" dirty="0" err="1">
                <a:latin typeface="Times New Roman" pitchFamily="18" charset="0"/>
                <a:cs typeface="Times New Roman" pitchFamily="18" charset="0"/>
              </a:rPr>
              <a:t>visser</a:t>
            </a:r>
            <a:r>
              <a:rPr lang="it-IT" b="1" dirty="0">
                <a:latin typeface="Times New Roman" pitchFamily="18" charset="0"/>
                <a:cs typeface="Times New Roman" pitchFamily="18" charset="0"/>
              </a:rPr>
              <a:t> </a:t>
            </a:r>
            <a:r>
              <a:rPr lang="it-IT" b="1" dirty="0" err="1">
                <a:latin typeface="Times New Roman" pitchFamily="18" charset="0"/>
                <a:cs typeface="Times New Roman" pitchFamily="18" charset="0"/>
              </a:rPr>
              <a:t>sanza</a:t>
            </a:r>
            <a:r>
              <a:rPr lang="it-IT" b="1" dirty="0">
                <a:latin typeface="Times New Roman" pitchFamily="18" charset="0"/>
                <a:cs typeface="Times New Roman" pitchFamily="18" charset="0"/>
              </a:rPr>
              <a:t> ’</a:t>
            </a:r>
            <a:r>
              <a:rPr lang="it-IT" b="1" dirty="0" err="1">
                <a:latin typeface="Times New Roman" pitchFamily="18" charset="0"/>
                <a:cs typeface="Times New Roman" pitchFamily="18" charset="0"/>
              </a:rPr>
              <a:t>nfamia</a:t>
            </a:r>
            <a:r>
              <a:rPr lang="it-IT" b="1" dirty="0">
                <a:latin typeface="Times New Roman" pitchFamily="18" charset="0"/>
                <a:cs typeface="Times New Roman" pitchFamily="18" charset="0"/>
              </a:rPr>
              <a:t> e </a:t>
            </a:r>
            <a:r>
              <a:rPr lang="it-IT" b="1" dirty="0" err="1">
                <a:latin typeface="Times New Roman" pitchFamily="18" charset="0"/>
                <a:cs typeface="Times New Roman" pitchFamily="18" charset="0"/>
              </a:rPr>
              <a:t>sanza</a:t>
            </a:r>
            <a:r>
              <a:rPr lang="it-IT" b="1" dirty="0">
                <a:latin typeface="Times New Roman" pitchFamily="18" charset="0"/>
                <a:cs typeface="Times New Roman" pitchFamily="18" charset="0"/>
              </a:rPr>
              <a:t> lodo. </a:t>
            </a:r>
            <a:br>
              <a:rPr lang="it-IT" b="1" dirty="0">
                <a:latin typeface="Times New Roman" pitchFamily="18" charset="0"/>
                <a:cs typeface="Times New Roman" pitchFamily="18" charset="0"/>
              </a:rPr>
            </a:br>
            <a:endParaRPr lang="it-IT" b="1" dirty="0">
              <a:latin typeface="Times New Roman" pitchFamily="18" charset="0"/>
              <a:cs typeface="Times New Roman" pitchFamily="18" charset="0"/>
            </a:endParaRPr>
          </a:p>
          <a:p>
            <a:pPr fontAlgn="auto">
              <a:spcBef>
                <a:spcPts val="0"/>
              </a:spcBef>
              <a:spcAft>
                <a:spcPts val="0"/>
              </a:spcAft>
              <a:defRPr/>
            </a:pPr>
            <a:r>
              <a:rPr lang="it-IT" dirty="0"/>
              <a:t>Inferno</a:t>
            </a:r>
            <a:r>
              <a:rPr lang="it-IT" dirty="0">
                <a:latin typeface="+mj-lt"/>
              </a:rPr>
              <a:t> III, 34-36</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magine 3" descr="Picture"/>
          <p:cNvPicPr>
            <a:picLocks noChangeAspect="1" noChangeArrowheads="1"/>
          </p:cNvPicPr>
          <p:nvPr/>
        </p:nvPicPr>
        <p:blipFill>
          <a:blip r:embed="rId2" cstate="print"/>
          <a:srcRect/>
          <a:stretch>
            <a:fillRect/>
          </a:stretch>
        </p:blipFill>
        <p:spPr bwMode="auto">
          <a:xfrm>
            <a:off x="250825" y="260350"/>
            <a:ext cx="2736850" cy="2376488"/>
          </a:xfrm>
          <a:prstGeom prst="rect">
            <a:avLst/>
          </a:prstGeom>
          <a:noFill/>
          <a:ln w="9525">
            <a:noFill/>
            <a:miter lim="800000"/>
            <a:headEnd/>
            <a:tailEnd/>
          </a:ln>
        </p:spPr>
      </p:pic>
      <p:sp>
        <p:nvSpPr>
          <p:cNvPr id="5" name="CasellaDiTesto 4"/>
          <p:cNvSpPr txBox="1"/>
          <p:nvPr/>
        </p:nvSpPr>
        <p:spPr>
          <a:xfrm>
            <a:off x="250825" y="2636838"/>
            <a:ext cx="2089150" cy="246062"/>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a:solidFill>
                  <a:srgbClr val="000099"/>
                </a:solidFill>
                <a:latin typeface="+mn-lt"/>
                <a:cs typeface="+mn-cs"/>
              </a:rPr>
              <a:t>Miniatura ferrarese, XV sec.</a:t>
            </a:r>
          </a:p>
        </p:txBody>
      </p:sp>
      <p:sp>
        <p:nvSpPr>
          <p:cNvPr id="22532" name="CasellaDiTesto 5"/>
          <p:cNvSpPr txBox="1">
            <a:spLocks noChangeArrowheads="1"/>
          </p:cNvSpPr>
          <p:nvPr/>
        </p:nvSpPr>
        <p:spPr bwMode="auto">
          <a:xfrm>
            <a:off x="4284663" y="263525"/>
            <a:ext cx="4608512" cy="6370638"/>
          </a:xfrm>
          <a:prstGeom prst="rect">
            <a:avLst/>
          </a:prstGeom>
          <a:noFill/>
          <a:ln w="9525">
            <a:noFill/>
            <a:miter lim="800000"/>
            <a:headEnd/>
            <a:tailEnd/>
          </a:ln>
        </p:spPr>
        <p:txBody>
          <a:bodyPr>
            <a:spAutoFit/>
          </a:bodyPr>
          <a:lstStyle/>
          <a:p>
            <a:pPr>
              <a:buFont typeface="Wingdings" pitchFamily="2" charset="2"/>
              <a:buChar char="Ø"/>
            </a:pPr>
            <a:r>
              <a:rPr lang="it-IT" sz="2400" b="1">
                <a:solidFill>
                  <a:srgbClr val="FFC000"/>
                </a:solidFill>
                <a:latin typeface="Times New Roman" pitchFamily="18" charset="0"/>
                <a:cs typeface="Times New Roman" pitchFamily="18" charset="0"/>
              </a:rPr>
              <a:t> Se non commisero male è solo per viltà,  la stessa viltà per la quale non fecero neanche il bene (con loro infatti sono puniti gli angeli che rimasero neutrali nella rivolta di Lucifero contro Dio)</a:t>
            </a:r>
          </a:p>
          <a:p>
            <a:pPr>
              <a:buFont typeface="Wingdings" pitchFamily="2" charset="2"/>
              <a:buChar char="Ø"/>
            </a:pPr>
            <a:endParaRPr lang="it-IT" sz="2400" b="1">
              <a:solidFill>
                <a:srgbClr val="FFC000"/>
              </a:solidFill>
              <a:latin typeface="Times New Roman" pitchFamily="18" charset="0"/>
              <a:cs typeface="Times New Roman" pitchFamily="18" charset="0"/>
            </a:endParaRPr>
          </a:p>
          <a:p>
            <a:pPr>
              <a:buFont typeface="Wingdings" pitchFamily="2" charset="2"/>
              <a:buChar char="Ø"/>
            </a:pPr>
            <a:endParaRPr lang="it-IT" sz="2400" b="1">
              <a:solidFill>
                <a:srgbClr val="FFC000"/>
              </a:solidFill>
              <a:latin typeface="Times New Roman" pitchFamily="18" charset="0"/>
              <a:cs typeface="Times New Roman" pitchFamily="18" charset="0"/>
            </a:endParaRPr>
          </a:p>
          <a:p>
            <a:pPr>
              <a:buFont typeface="Wingdings" pitchFamily="2" charset="2"/>
              <a:buChar char="Ø"/>
            </a:pPr>
            <a:endParaRPr lang="it-IT" sz="2400" b="1">
              <a:solidFill>
                <a:srgbClr val="FFC000"/>
              </a:solidFill>
              <a:latin typeface="Times New Roman" pitchFamily="18" charset="0"/>
              <a:cs typeface="Times New Roman" pitchFamily="18" charset="0"/>
            </a:endParaRPr>
          </a:p>
          <a:p>
            <a:pPr>
              <a:buFont typeface="Wingdings" pitchFamily="2" charset="2"/>
              <a:buChar char="Ø"/>
            </a:pPr>
            <a:endParaRPr lang="it-IT" sz="2400" b="1">
              <a:solidFill>
                <a:srgbClr val="FFC000"/>
              </a:solidFill>
              <a:latin typeface="Times New Roman" pitchFamily="18" charset="0"/>
              <a:cs typeface="Times New Roman" pitchFamily="18" charset="0"/>
            </a:endParaRPr>
          </a:p>
          <a:p>
            <a:r>
              <a:rPr lang="it-IT" sz="2400">
                <a:solidFill>
                  <a:srgbClr val="FFC000"/>
                </a:solidFill>
                <a:latin typeface="Times New Roman" pitchFamily="18" charset="0"/>
                <a:cs typeface="Times New Roman" pitchFamily="18" charset="0"/>
              </a:rPr>
              <a:t> </a:t>
            </a:r>
          </a:p>
          <a:p>
            <a:pPr>
              <a:buFont typeface="Wingdings" pitchFamily="2" charset="2"/>
              <a:buChar char="Ø"/>
            </a:pPr>
            <a:r>
              <a:rPr lang="it-IT" sz="2400">
                <a:solidFill>
                  <a:srgbClr val="FFC000"/>
                </a:solidFill>
                <a:latin typeface="Times New Roman" pitchFamily="18" charset="0"/>
                <a:cs typeface="Times New Roman" pitchFamily="18" charset="0"/>
              </a:rPr>
              <a:t> S</a:t>
            </a:r>
            <a:r>
              <a:rPr lang="it-IT" sz="2400" b="1">
                <a:solidFill>
                  <a:srgbClr val="FFC000"/>
                </a:solidFill>
                <a:latin typeface="Times New Roman" pitchFamily="18" charset="0"/>
                <a:cs typeface="Times New Roman" pitchFamily="18" charset="0"/>
              </a:rPr>
              <a:t>ono punti e tormentati da vespe e mosconi, che gli fanno colare il sangue dal volto,  il quale cade a terra mischiato alle loro lacrime e viene raccolto da vermi ripugnanti</a:t>
            </a:r>
          </a:p>
        </p:txBody>
      </p:sp>
      <p:sp>
        <p:nvSpPr>
          <p:cNvPr id="8" name="CasellaDiTesto 7"/>
          <p:cNvSpPr txBox="1"/>
          <p:nvPr/>
        </p:nvSpPr>
        <p:spPr>
          <a:xfrm>
            <a:off x="251520" y="4149080"/>
            <a:ext cx="3960440" cy="2585323"/>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Questi </a:t>
            </a:r>
            <a:r>
              <a:rPr lang="it-IT" b="1" dirty="0" err="1">
                <a:latin typeface="Times New Roman" pitchFamily="18" charset="0"/>
                <a:cs typeface="Times New Roman" pitchFamily="18" charset="0"/>
              </a:rPr>
              <a:t>sciaurati</a:t>
            </a:r>
            <a:r>
              <a:rPr lang="it-IT" b="1" dirty="0">
                <a:latin typeface="Times New Roman" pitchFamily="18" charset="0"/>
                <a:cs typeface="Times New Roman" pitchFamily="18" charset="0"/>
              </a:rPr>
              <a:t>, che mai non </a:t>
            </a:r>
            <a:r>
              <a:rPr lang="it-IT" b="1" dirty="0" err="1">
                <a:latin typeface="Times New Roman" pitchFamily="18" charset="0"/>
                <a:cs typeface="Times New Roman" pitchFamily="18" charset="0"/>
              </a:rPr>
              <a:t>fur</a:t>
            </a:r>
            <a:r>
              <a:rPr lang="it-IT" b="1" dirty="0">
                <a:latin typeface="Times New Roman" pitchFamily="18" charset="0"/>
                <a:cs typeface="Times New Roman" pitchFamily="18" charset="0"/>
              </a:rPr>
              <a:t> vivi,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erano ignudi e stimolati molto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da mosconi e da vespe ch’</a:t>
            </a:r>
            <a:r>
              <a:rPr lang="it-IT" b="1" dirty="0" err="1">
                <a:latin typeface="Times New Roman" pitchFamily="18" charset="0"/>
                <a:cs typeface="Times New Roman" pitchFamily="18" charset="0"/>
              </a:rPr>
              <a:t>eran</a:t>
            </a:r>
            <a:r>
              <a:rPr lang="it-IT" b="1" dirty="0">
                <a:latin typeface="Times New Roman" pitchFamily="18" charset="0"/>
                <a:cs typeface="Times New Roman" pitchFamily="18" charset="0"/>
              </a:rPr>
              <a:t> ivi.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Elle </a:t>
            </a:r>
            <a:r>
              <a:rPr lang="it-IT" b="1" dirty="0" err="1">
                <a:latin typeface="Times New Roman" pitchFamily="18" charset="0"/>
                <a:cs typeface="Times New Roman" pitchFamily="18" charset="0"/>
              </a:rPr>
              <a:t>rigavan</a:t>
            </a:r>
            <a:r>
              <a:rPr lang="it-IT" b="1" dirty="0">
                <a:latin typeface="Times New Roman" pitchFamily="18" charset="0"/>
                <a:cs typeface="Times New Roman" pitchFamily="18" charset="0"/>
              </a:rPr>
              <a:t> </a:t>
            </a:r>
            <a:r>
              <a:rPr lang="it-IT" b="1" dirty="0" err="1">
                <a:latin typeface="Times New Roman" pitchFamily="18" charset="0"/>
                <a:cs typeface="Times New Roman" pitchFamily="18" charset="0"/>
              </a:rPr>
              <a:t>lor</a:t>
            </a:r>
            <a:r>
              <a:rPr lang="it-IT" b="1" dirty="0">
                <a:latin typeface="Times New Roman" pitchFamily="18" charset="0"/>
                <a:cs typeface="Times New Roman" pitchFamily="18" charset="0"/>
              </a:rPr>
              <a:t> di sangue il volto,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che, mischiato di </a:t>
            </a:r>
            <a:r>
              <a:rPr lang="it-IT" b="1" dirty="0" err="1">
                <a:latin typeface="Times New Roman" pitchFamily="18" charset="0"/>
                <a:cs typeface="Times New Roman" pitchFamily="18" charset="0"/>
              </a:rPr>
              <a:t>lagrime</a:t>
            </a:r>
            <a:r>
              <a:rPr lang="it-IT" b="1" dirty="0">
                <a:latin typeface="Times New Roman" pitchFamily="18" charset="0"/>
                <a:cs typeface="Times New Roman" pitchFamily="18" charset="0"/>
              </a:rPr>
              <a:t>, a’  </a:t>
            </a:r>
            <a:r>
              <a:rPr lang="it-IT" b="1" dirty="0" err="1">
                <a:latin typeface="Times New Roman" pitchFamily="18" charset="0"/>
                <a:cs typeface="Times New Roman" pitchFamily="18" charset="0"/>
              </a:rPr>
              <a:t>lor</a:t>
            </a:r>
            <a:r>
              <a:rPr lang="it-IT" b="1" dirty="0">
                <a:latin typeface="Times New Roman" pitchFamily="18" charset="0"/>
                <a:cs typeface="Times New Roman" pitchFamily="18" charset="0"/>
              </a:rPr>
              <a:t> piedi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da fastidiosi vermi era ricolto. </a:t>
            </a:r>
          </a:p>
          <a:p>
            <a:pPr fontAlgn="auto">
              <a:spcBef>
                <a:spcPts val="0"/>
              </a:spcBef>
              <a:spcAft>
                <a:spcPts val="0"/>
              </a:spcAft>
              <a:defRPr/>
            </a:pPr>
            <a:endParaRPr lang="it-IT" dirty="0"/>
          </a:p>
          <a:p>
            <a:pPr fontAlgn="auto">
              <a:spcBef>
                <a:spcPts val="0"/>
              </a:spcBef>
              <a:spcAft>
                <a:spcPts val="0"/>
              </a:spcAft>
              <a:defRPr/>
            </a:pPr>
            <a:r>
              <a:rPr lang="it-IT" dirty="0"/>
              <a:t>Inferno III, 64-69</a:t>
            </a:r>
            <a:endParaRPr lang="it-IT" dirty="0">
              <a:latin typeface="+mj-lt"/>
            </a:endParaRPr>
          </a:p>
        </p:txBody>
      </p:sp>
      <p:sp>
        <p:nvSpPr>
          <p:cNvPr id="7" name="CasellaDiTesto 6"/>
          <p:cNvSpPr txBox="1"/>
          <p:nvPr/>
        </p:nvSpPr>
        <p:spPr>
          <a:xfrm>
            <a:off x="4355976" y="2599744"/>
            <a:ext cx="4320480"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Mischiate sono a quel cattivo coro                de li angeli che non </a:t>
            </a:r>
            <a:r>
              <a:rPr lang="it-IT" b="1" dirty="0" err="1">
                <a:latin typeface="Times New Roman" pitchFamily="18" charset="0"/>
                <a:cs typeface="Times New Roman" pitchFamily="18" charset="0"/>
              </a:rPr>
              <a:t>furon</a:t>
            </a:r>
            <a:r>
              <a:rPr lang="it-IT" b="1" dirty="0">
                <a:latin typeface="Times New Roman" pitchFamily="18" charset="0"/>
                <a:cs typeface="Times New Roman" pitchFamily="18" charset="0"/>
              </a:rPr>
              <a:t> ribelli                    né pur fedeli a Dio, ma per sé furono</a:t>
            </a:r>
          </a:p>
          <a:p>
            <a:pPr fontAlgn="auto">
              <a:spcBef>
                <a:spcPts val="0"/>
              </a:spcBef>
              <a:spcAft>
                <a:spcPts val="0"/>
              </a:spcAft>
              <a:defRPr/>
            </a:pPr>
            <a:endParaRPr lang="it-IT" b="1" dirty="0">
              <a:latin typeface="Times New Roman" pitchFamily="18" charset="0"/>
              <a:cs typeface="Times New Roman" pitchFamily="18" charset="0"/>
            </a:endParaRPr>
          </a:p>
          <a:p>
            <a:pPr fontAlgn="auto">
              <a:spcBef>
                <a:spcPts val="0"/>
              </a:spcBef>
              <a:spcAft>
                <a:spcPts val="0"/>
              </a:spcAft>
              <a:defRPr/>
            </a:pPr>
            <a:r>
              <a:rPr lang="it-IT" dirty="0"/>
              <a:t>Inferno</a:t>
            </a:r>
            <a:r>
              <a:rPr lang="it-IT" dirty="0">
                <a:latin typeface="+mj-lt"/>
              </a:rPr>
              <a:t> III, 37-39</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asellaDiTesto 1"/>
          <p:cNvSpPr txBox="1">
            <a:spLocks noChangeArrowheads="1"/>
          </p:cNvSpPr>
          <p:nvPr/>
        </p:nvSpPr>
        <p:spPr bwMode="auto">
          <a:xfrm>
            <a:off x="2916238" y="300038"/>
            <a:ext cx="5903912" cy="3416300"/>
          </a:xfrm>
          <a:prstGeom prst="rect">
            <a:avLst/>
          </a:prstGeom>
          <a:noFill/>
          <a:ln w="9525">
            <a:noFill/>
            <a:miter lim="800000"/>
            <a:headEnd/>
            <a:tailEnd/>
          </a:ln>
        </p:spPr>
        <p:txBody>
          <a:bodyPr>
            <a:spAutoFit/>
          </a:bodyPr>
          <a:lstStyle/>
          <a:p>
            <a:r>
              <a:rPr lang="it-IT" sz="2400">
                <a:solidFill>
                  <a:srgbClr val="FFC000"/>
                </a:solidFill>
                <a:latin typeface="Times New Roman" pitchFamily="18" charset="0"/>
                <a:cs typeface="Times New Roman" pitchFamily="18" charset="0"/>
              </a:rPr>
              <a:t>La condanna degli ignavi  ha la sua motivazione principale nella fierezza del carattere di Dante, nella sua tempra incline          a prendere posizione senza mezze misure, a non astrarre mai da sé, a schierarsi sempre</a:t>
            </a:r>
          </a:p>
          <a:p>
            <a:endParaRPr lang="it-IT" sz="2400">
              <a:latin typeface="Constantia" pitchFamily="18" charset="0"/>
            </a:endParaRPr>
          </a:p>
          <a:p>
            <a:r>
              <a:rPr lang="it-IT" sz="2400">
                <a:solidFill>
                  <a:srgbClr val="FFC000"/>
                </a:solidFill>
                <a:latin typeface="Times New Roman" pitchFamily="18" charset="0"/>
                <a:cs typeface="Times New Roman" pitchFamily="18" charset="0"/>
              </a:rPr>
              <a:t>Questo spiega anche il disprezzo mostrato dal maestro e il suo invito a Dante affinché non si soffermi troppo sulla loro pena</a:t>
            </a:r>
            <a:endParaRPr lang="it-IT">
              <a:latin typeface="Constantia" pitchFamily="18" charset="0"/>
            </a:endParaRPr>
          </a:p>
        </p:txBody>
      </p:sp>
      <p:sp>
        <p:nvSpPr>
          <p:cNvPr id="3" name="CasellaDiTesto 2"/>
          <p:cNvSpPr txBox="1"/>
          <p:nvPr/>
        </p:nvSpPr>
        <p:spPr>
          <a:xfrm>
            <a:off x="2555776" y="4509120"/>
            <a:ext cx="4356000" cy="1512000"/>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Fama di loro il mondo esser non lassa;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misericordia e giustizia li sdegna: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non </a:t>
            </a:r>
            <a:r>
              <a:rPr lang="it-IT" b="1" dirty="0" err="1">
                <a:latin typeface="Times New Roman" pitchFamily="18" charset="0"/>
                <a:cs typeface="Times New Roman" pitchFamily="18" charset="0"/>
              </a:rPr>
              <a:t>ragioniam</a:t>
            </a:r>
            <a:r>
              <a:rPr lang="it-IT" b="1" dirty="0">
                <a:latin typeface="Times New Roman" pitchFamily="18" charset="0"/>
                <a:cs typeface="Times New Roman" pitchFamily="18" charset="0"/>
              </a:rPr>
              <a:t> di </a:t>
            </a:r>
            <a:r>
              <a:rPr lang="it-IT" b="1" dirty="0" err="1">
                <a:latin typeface="Times New Roman" pitchFamily="18" charset="0"/>
                <a:cs typeface="Times New Roman" pitchFamily="18" charset="0"/>
              </a:rPr>
              <a:t>lor</a:t>
            </a:r>
            <a:r>
              <a:rPr lang="it-IT" b="1" dirty="0">
                <a:latin typeface="Times New Roman" pitchFamily="18" charset="0"/>
                <a:cs typeface="Times New Roman" pitchFamily="18" charset="0"/>
              </a:rPr>
              <a:t>, ma guarda e passa».</a:t>
            </a:r>
            <a:r>
              <a:rPr lang="it-IT" dirty="0"/>
              <a:t> </a:t>
            </a:r>
            <a:r>
              <a:rPr lang="it-IT" b="1" dirty="0">
                <a:latin typeface="Times New Roman" pitchFamily="18" charset="0"/>
                <a:cs typeface="Times New Roman" pitchFamily="18" charset="0"/>
              </a:rPr>
              <a:t> </a:t>
            </a:r>
            <a:br>
              <a:rPr lang="it-IT" b="1" dirty="0">
                <a:latin typeface="Times New Roman" pitchFamily="18" charset="0"/>
                <a:cs typeface="Times New Roman" pitchFamily="18" charset="0"/>
              </a:rPr>
            </a:br>
            <a:endParaRPr lang="it-IT" b="1" dirty="0">
              <a:latin typeface="Times New Roman" pitchFamily="18" charset="0"/>
              <a:cs typeface="Times New Roman" pitchFamily="18" charset="0"/>
            </a:endParaRPr>
          </a:p>
          <a:p>
            <a:pPr fontAlgn="auto">
              <a:spcBef>
                <a:spcPts val="0"/>
              </a:spcBef>
              <a:spcAft>
                <a:spcPts val="0"/>
              </a:spcAft>
              <a:defRPr/>
            </a:pPr>
            <a:r>
              <a:rPr lang="it-IT" dirty="0"/>
              <a:t>Inferno</a:t>
            </a:r>
            <a:r>
              <a:rPr lang="it-IT" dirty="0">
                <a:latin typeface="+mj-lt"/>
              </a:rPr>
              <a:t> III, 49-51</a:t>
            </a:r>
          </a:p>
        </p:txBody>
      </p:sp>
      <p:pic>
        <p:nvPicPr>
          <p:cNvPr id="23558" name="Immagine 3" descr="http://upload.wikimedia.org/wikipedia/commons/b/b1/Dante_3._Gesang.jpg"/>
          <p:cNvPicPr>
            <a:picLocks noChangeAspect="1" noChangeArrowheads="1"/>
          </p:cNvPicPr>
          <p:nvPr/>
        </p:nvPicPr>
        <p:blipFill>
          <a:blip r:embed="rId2" cstate="print"/>
          <a:srcRect/>
          <a:stretch>
            <a:fillRect/>
          </a:stretch>
        </p:blipFill>
        <p:spPr bwMode="auto">
          <a:xfrm>
            <a:off x="179388" y="404813"/>
            <a:ext cx="2592387" cy="3311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51520" y="4941168"/>
            <a:ext cx="3924000" cy="1512000"/>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Poscia ch’io v’ebbi alcun riconosciuto,       vidi e conobbi l’ombra di colui                      che fece per </a:t>
            </a:r>
            <a:r>
              <a:rPr lang="it-IT" b="1" dirty="0" err="1">
                <a:latin typeface="Times New Roman" pitchFamily="18" charset="0"/>
                <a:cs typeface="Times New Roman" pitchFamily="18" charset="0"/>
              </a:rPr>
              <a:t>viltade</a:t>
            </a:r>
            <a:r>
              <a:rPr lang="it-IT" b="1" dirty="0">
                <a:latin typeface="Times New Roman" pitchFamily="18" charset="0"/>
                <a:cs typeface="Times New Roman" pitchFamily="18" charset="0"/>
              </a:rPr>
              <a:t> il gran rifiuto </a:t>
            </a:r>
            <a:br>
              <a:rPr lang="it-IT" b="1" dirty="0">
                <a:latin typeface="Times New Roman" pitchFamily="18" charset="0"/>
                <a:cs typeface="Times New Roman" pitchFamily="18" charset="0"/>
              </a:rPr>
            </a:br>
            <a:endParaRPr lang="it-IT" b="1" dirty="0">
              <a:latin typeface="Times New Roman" pitchFamily="18" charset="0"/>
              <a:cs typeface="Times New Roman" pitchFamily="18" charset="0"/>
            </a:endParaRPr>
          </a:p>
          <a:p>
            <a:pPr fontAlgn="auto">
              <a:spcBef>
                <a:spcPts val="0"/>
              </a:spcBef>
              <a:spcAft>
                <a:spcPts val="0"/>
              </a:spcAft>
              <a:defRPr/>
            </a:pPr>
            <a:r>
              <a:rPr lang="it-IT" dirty="0"/>
              <a:t>Inferno</a:t>
            </a:r>
            <a:r>
              <a:rPr lang="it-IT" dirty="0">
                <a:latin typeface="+mj-lt"/>
              </a:rPr>
              <a:t> III, 58-60</a:t>
            </a:r>
          </a:p>
        </p:txBody>
      </p:sp>
      <p:sp>
        <p:nvSpPr>
          <p:cNvPr id="8" name="CasellaDiTesto 7"/>
          <p:cNvSpPr txBox="1"/>
          <p:nvPr/>
        </p:nvSpPr>
        <p:spPr>
          <a:xfrm>
            <a:off x="633413" y="4581525"/>
            <a:ext cx="2087562" cy="246063"/>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a:solidFill>
                  <a:srgbClr val="000099"/>
                </a:solidFill>
                <a:latin typeface="+mn-lt"/>
                <a:cs typeface="+mn-cs"/>
              </a:rPr>
              <a:t>Celestino V </a:t>
            </a:r>
          </a:p>
        </p:txBody>
      </p:sp>
      <p:sp>
        <p:nvSpPr>
          <p:cNvPr id="24582" name="CasellaDiTesto 8"/>
          <p:cNvSpPr txBox="1">
            <a:spLocks noChangeArrowheads="1"/>
          </p:cNvSpPr>
          <p:nvPr/>
        </p:nvSpPr>
        <p:spPr bwMode="auto">
          <a:xfrm>
            <a:off x="3419475" y="201613"/>
            <a:ext cx="5473700" cy="4522787"/>
          </a:xfrm>
          <a:prstGeom prst="rect">
            <a:avLst/>
          </a:prstGeom>
          <a:noFill/>
          <a:ln w="9525">
            <a:noFill/>
            <a:miter lim="800000"/>
            <a:headEnd/>
            <a:tailEnd/>
          </a:ln>
        </p:spPr>
        <p:txBody>
          <a:bodyPr>
            <a:spAutoFit/>
          </a:bodyPr>
          <a:lstStyle/>
          <a:p>
            <a:r>
              <a:rPr lang="it-IT" sz="1000">
                <a:latin typeface="Constantia" pitchFamily="18" charset="0"/>
              </a:rPr>
              <a:t> </a:t>
            </a:r>
            <a:r>
              <a:rPr lang="it-IT" sz="2400">
                <a:solidFill>
                  <a:srgbClr val="FFC000"/>
                </a:solidFill>
                <a:latin typeface="Times New Roman" pitchFamily="18" charset="0"/>
                <a:cs typeface="Times New Roman" pitchFamily="18" charset="0"/>
              </a:rPr>
              <a:t>Dante condanna Celestino V all’Inferno collocandolo tra gli ignavi che per viltà rinunciò  al soglio pontificio; gli rimproverava di aver ceduto la tiara a Bonifacio VIII, suo acerrimo nemico e artefice del suo esilio in seguito alla vittoria dei Guelfi Neri a Firenze</a:t>
            </a:r>
          </a:p>
          <a:p>
            <a:endParaRPr lang="it-IT" sz="2400">
              <a:solidFill>
                <a:srgbClr val="FFC000"/>
              </a:solidFill>
              <a:latin typeface="Times New Roman" pitchFamily="18" charset="0"/>
              <a:cs typeface="Times New Roman" pitchFamily="18" charset="0"/>
            </a:endParaRPr>
          </a:p>
          <a:p>
            <a:r>
              <a:rPr lang="it-IT" sz="2400">
                <a:solidFill>
                  <a:srgbClr val="FFC000"/>
                </a:solidFill>
                <a:latin typeface="Times New Roman" pitchFamily="18" charset="0"/>
                <a:cs typeface="Times New Roman" pitchFamily="18" charset="0"/>
              </a:rPr>
              <a:t>Dante, che era un fermo difensore della struttura temporale della Chiesa, ritiene vile il gesto del rifiuto compiuto dal frate morronese</a:t>
            </a:r>
            <a:endParaRPr lang="it-IT">
              <a:latin typeface="Constantia" pitchFamily="18" charset="0"/>
            </a:endParaRPr>
          </a:p>
        </p:txBody>
      </p:sp>
      <p:pic>
        <p:nvPicPr>
          <p:cNvPr id="24583" name="Picture 6" descr="http://upload.wikimedia.org/wikipedia/commons/6/6b/Celestine_V_Castel_Nuovo_Napoli_n02.jpg"/>
          <p:cNvPicPr>
            <a:picLocks noChangeAspect="1" noChangeArrowheads="1"/>
          </p:cNvPicPr>
          <p:nvPr/>
        </p:nvPicPr>
        <p:blipFill>
          <a:blip r:embed="rId2" cstate="print"/>
          <a:srcRect/>
          <a:stretch>
            <a:fillRect/>
          </a:stretch>
        </p:blipFill>
        <p:spPr bwMode="auto">
          <a:xfrm>
            <a:off x="250825" y="188913"/>
            <a:ext cx="2881313" cy="4338637"/>
          </a:xfrm>
          <a:prstGeom prst="rect">
            <a:avLst/>
          </a:prstGeom>
          <a:noFill/>
          <a:ln w="9525">
            <a:noFill/>
            <a:miter lim="800000"/>
            <a:headEnd/>
            <a:tailEnd/>
          </a:ln>
        </p:spPr>
      </p:pic>
      <p:sp>
        <p:nvSpPr>
          <p:cNvPr id="24584" name="CasellaDiTesto 11"/>
          <p:cNvSpPr txBox="1">
            <a:spLocks noChangeArrowheads="1"/>
          </p:cNvSpPr>
          <p:nvPr/>
        </p:nvSpPr>
        <p:spPr bwMode="auto">
          <a:xfrm>
            <a:off x="4284663" y="4802188"/>
            <a:ext cx="4535487" cy="1939925"/>
          </a:xfrm>
          <a:prstGeom prst="rect">
            <a:avLst/>
          </a:prstGeom>
          <a:noFill/>
          <a:ln w="9525">
            <a:noFill/>
            <a:miter lim="800000"/>
            <a:headEnd/>
            <a:tailEnd/>
          </a:ln>
        </p:spPr>
        <p:txBody>
          <a:bodyPr>
            <a:spAutoFit/>
          </a:bodyPr>
          <a:lstStyle/>
          <a:p>
            <a:pPr>
              <a:buFont typeface="Wingdings" pitchFamily="2" charset="2"/>
              <a:buChar char="Ø"/>
            </a:pPr>
            <a:r>
              <a:rPr lang="it-IT" sz="2400">
                <a:solidFill>
                  <a:srgbClr val="FFC000"/>
                </a:solidFill>
                <a:latin typeface="Times New Roman" pitchFamily="18" charset="0"/>
                <a:cs typeface="Times New Roman" pitchFamily="18" charset="0"/>
              </a:rPr>
              <a:t> Dall’elezione di Bonifacio VIII, brigata con la frode e la minaccia, procedevano tutte le recenti sciagure per la Chiesa, per l’Italia, per Firenze e per lui di persona</a:t>
            </a:r>
            <a:endParaRPr lang="it-IT" sz="2400">
              <a:solidFill>
                <a:srgbClr val="FFC000"/>
              </a:solidFill>
              <a:latin typeface="Constantia"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asellaDiTesto 1"/>
          <p:cNvSpPr txBox="1">
            <a:spLocks noChangeArrowheads="1"/>
          </p:cNvSpPr>
          <p:nvPr/>
        </p:nvSpPr>
        <p:spPr bwMode="auto">
          <a:xfrm>
            <a:off x="250825" y="317500"/>
            <a:ext cx="8713788" cy="6126163"/>
          </a:xfrm>
          <a:prstGeom prst="rect">
            <a:avLst/>
          </a:prstGeom>
          <a:noFill/>
          <a:ln w="9525">
            <a:noFill/>
            <a:miter lim="800000"/>
            <a:headEnd/>
            <a:tailEnd/>
          </a:ln>
        </p:spPr>
        <p:txBody>
          <a:bodyPr>
            <a:spAutoFit/>
          </a:bodyPr>
          <a:lstStyle/>
          <a:p>
            <a:pPr algn="ctr"/>
            <a:r>
              <a:rPr lang="it-IT" sz="3200" b="1" dirty="0">
                <a:solidFill>
                  <a:srgbClr val="FFC000"/>
                </a:solidFill>
                <a:latin typeface="Times New Roman" pitchFamily="18" charset="0"/>
                <a:cs typeface="Times New Roman" pitchFamily="18" charset="0"/>
                <a:sym typeface="Symbol" pitchFamily="18" charset="2"/>
              </a:rPr>
              <a:t>Epistola XIII a </a:t>
            </a:r>
            <a:r>
              <a:rPr lang="it-IT" sz="3200" b="1" dirty="0" err="1">
                <a:solidFill>
                  <a:srgbClr val="FFC000"/>
                </a:solidFill>
                <a:latin typeface="Times New Roman" pitchFamily="18" charset="0"/>
                <a:cs typeface="Times New Roman" pitchFamily="18" charset="0"/>
                <a:sym typeface="Symbol" pitchFamily="18" charset="2"/>
              </a:rPr>
              <a:t>Cangrande</a:t>
            </a:r>
            <a:r>
              <a:rPr lang="it-IT" sz="3200" b="1" dirty="0">
                <a:solidFill>
                  <a:srgbClr val="FFC000"/>
                </a:solidFill>
                <a:latin typeface="Times New Roman" pitchFamily="18" charset="0"/>
                <a:cs typeface="Times New Roman" pitchFamily="18" charset="0"/>
                <a:sym typeface="Symbol" pitchFamily="18" charset="2"/>
              </a:rPr>
              <a:t> Della Scala</a:t>
            </a:r>
            <a:r>
              <a:rPr lang="it-IT" sz="3200" b="1" dirty="0">
                <a:solidFill>
                  <a:srgbClr val="FFC000"/>
                </a:solidFill>
                <a:latin typeface="Times New Roman" pitchFamily="18" charset="0"/>
                <a:cs typeface="Times New Roman" pitchFamily="18" charset="0"/>
              </a:rPr>
              <a:t> </a:t>
            </a:r>
          </a:p>
          <a:p>
            <a:endParaRPr lang="it-IT" sz="2400" dirty="0">
              <a:solidFill>
                <a:srgbClr val="FFC000"/>
              </a:solidFill>
              <a:latin typeface="Times New Roman" pitchFamily="18" charset="0"/>
              <a:cs typeface="Times New Roman" pitchFamily="18" charset="0"/>
            </a:endParaRPr>
          </a:p>
          <a:p>
            <a:pPr>
              <a:buFont typeface="Wingdings" pitchFamily="2" charset="2"/>
              <a:buChar char="Ø"/>
            </a:pPr>
            <a:r>
              <a:rPr lang="it-IT" sz="2400" dirty="0">
                <a:solidFill>
                  <a:srgbClr val="FFC000"/>
                </a:solidFill>
                <a:latin typeface="Times New Roman" pitchFamily="18" charset="0"/>
                <a:cs typeface="Times New Roman" pitchFamily="18" charset="0"/>
              </a:rPr>
              <a:t> “Inizia la </a:t>
            </a:r>
            <a:r>
              <a:rPr lang="it-IT" sz="2400" i="1" dirty="0">
                <a:solidFill>
                  <a:srgbClr val="FFC000"/>
                </a:solidFill>
                <a:latin typeface="Times New Roman" pitchFamily="18" charset="0"/>
                <a:cs typeface="Times New Roman" pitchFamily="18" charset="0"/>
              </a:rPr>
              <a:t>Commedia</a:t>
            </a:r>
            <a:r>
              <a:rPr lang="it-IT" sz="2400" dirty="0">
                <a:solidFill>
                  <a:srgbClr val="FFC000"/>
                </a:solidFill>
                <a:latin typeface="Times New Roman" pitchFamily="18" charset="0"/>
                <a:cs typeface="Times New Roman" pitchFamily="18" charset="0"/>
              </a:rPr>
              <a:t> di Dante Alighieri, fiorentino di nascita, non di costumi”</a:t>
            </a:r>
          </a:p>
          <a:p>
            <a:pPr>
              <a:buFont typeface="Wingdings" pitchFamily="2" charset="2"/>
              <a:buChar char="Ø"/>
            </a:pPr>
            <a:endParaRPr lang="it-IT" sz="2400" dirty="0">
              <a:solidFill>
                <a:srgbClr val="FFC000"/>
              </a:solidFill>
              <a:latin typeface="Times New Roman" pitchFamily="18" charset="0"/>
              <a:cs typeface="Times New Roman" pitchFamily="18" charset="0"/>
            </a:endParaRPr>
          </a:p>
          <a:p>
            <a:pPr>
              <a:buFont typeface="Wingdings" pitchFamily="2" charset="2"/>
              <a:buChar char="Ø"/>
            </a:pPr>
            <a:r>
              <a:rPr lang="it-IT" sz="2400" dirty="0">
                <a:solidFill>
                  <a:srgbClr val="FFC000"/>
                </a:solidFill>
                <a:latin typeface="Times New Roman" pitchFamily="18" charset="0"/>
                <a:cs typeface="Times New Roman" pitchFamily="18" charset="0"/>
              </a:rPr>
              <a:t> “</a:t>
            </a:r>
            <a:r>
              <a:rPr lang="it-IT" sz="2400" dirty="0" err="1">
                <a:solidFill>
                  <a:srgbClr val="FFC000"/>
                </a:solidFill>
                <a:latin typeface="Times New Roman" pitchFamily="18" charset="0"/>
                <a:cs typeface="Times New Roman" pitchFamily="18" charset="0"/>
              </a:rPr>
              <a:t>…se</a:t>
            </a:r>
            <a:r>
              <a:rPr lang="it-IT" sz="2400" dirty="0">
                <a:solidFill>
                  <a:srgbClr val="FFC000"/>
                </a:solidFill>
                <a:latin typeface="Times New Roman" pitchFamily="18" charset="0"/>
                <a:cs typeface="Times New Roman" pitchFamily="18" charset="0"/>
              </a:rPr>
              <a:t> guardiamo al contenuto, </a:t>
            </a:r>
            <a:r>
              <a:rPr lang="it-IT" sz="2400" b="1" u="sng" dirty="0">
                <a:solidFill>
                  <a:srgbClr val="FFC000"/>
                </a:solidFill>
                <a:latin typeface="Times New Roman" pitchFamily="18" charset="0"/>
                <a:cs typeface="Times New Roman" pitchFamily="18" charset="0"/>
              </a:rPr>
              <a:t>inizialmente orribile e ripugnante</a:t>
            </a:r>
            <a:r>
              <a:rPr lang="it-IT" sz="2400" b="1" dirty="0">
                <a:solidFill>
                  <a:srgbClr val="FFC000"/>
                </a:solidFill>
                <a:latin typeface="Times New Roman" pitchFamily="18" charset="0"/>
                <a:cs typeface="Times New Roman" pitchFamily="18" charset="0"/>
              </a:rPr>
              <a:t>, </a:t>
            </a:r>
            <a:r>
              <a:rPr lang="it-IT" sz="2400" b="1" u="sng" dirty="0">
                <a:solidFill>
                  <a:srgbClr val="FFC000"/>
                </a:solidFill>
                <a:latin typeface="Times New Roman" pitchFamily="18" charset="0"/>
                <a:cs typeface="Times New Roman" pitchFamily="18" charset="0"/>
              </a:rPr>
              <a:t>poiché descrive l’Inferno</a:t>
            </a:r>
            <a:r>
              <a:rPr lang="it-IT" sz="2400" b="1" dirty="0">
                <a:solidFill>
                  <a:srgbClr val="FFC000"/>
                </a:solidFill>
                <a:latin typeface="Times New Roman" pitchFamily="18" charset="0"/>
                <a:cs typeface="Times New Roman" pitchFamily="18" charset="0"/>
              </a:rPr>
              <a:t>, </a:t>
            </a:r>
            <a:r>
              <a:rPr lang="it-IT" sz="2400" dirty="0">
                <a:solidFill>
                  <a:srgbClr val="FFC000"/>
                </a:solidFill>
                <a:latin typeface="Times New Roman" pitchFamily="18" charset="0"/>
                <a:cs typeface="Times New Roman" pitchFamily="18" charset="0"/>
              </a:rPr>
              <a:t>alla fine appare positiva, desiderabile e gradevole, perché illustra il </a:t>
            </a:r>
            <a:r>
              <a:rPr lang="it-IT" sz="2400" dirty="0" err="1">
                <a:solidFill>
                  <a:srgbClr val="FFC000"/>
                </a:solidFill>
                <a:latin typeface="Times New Roman" pitchFamily="18" charset="0"/>
                <a:cs typeface="Times New Roman" pitchFamily="18" charset="0"/>
              </a:rPr>
              <a:t>Paradiso…</a:t>
            </a:r>
            <a:r>
              <a:rPr lang="it-IT" sz="2400" dirty="0">
                <a:solidFill>
                  <a:srgbClr val="FFC000"/>
                </a:solidFill>
                <a:latin typeface="Times New Roman" pitchFamily="18" charset="0"/>
                <a:cs typeface="Times New Roman" pitchFamily="18" charset="0"/>
              </a:rPr>
              <a:t>”</a:t>
            </a:r>
          </a:p>
          <a:p>
            <a:pPr>
              <a:buFont typeface="Wingdings" pitchFamily="2" charset="2"/>
              <a:buChar char="Ø"/>
            </a:pPr>
            <a:endParaRPr lang="it-IT" sz="2400" dirty="0">
              <a:solidFill>
                <a:srgbClr val="FFC000"/>
              </a:solidFill>
              <a:latin typeface="Times New Roman" pitchFamily="18" charset="0"/>
              <a:cs typeface="Times New Roman" pitchFamily="18" charset="0"/>
            </a:endParaRPr>
          </a:p>
          <a:p>
            <a:pPr>
              <a:buFont typeface="Wingdings" pitchFamily="2" charset="2"/>
              <a:buChar char="Ø"/>
            </a:pPr>
            <a:r>
              <a:rPr lang="it-IT" sz="2400" dirty="0">
                <a:solidFill>
                  <a:srgbClr val="FFC000"/>
                </a:solidFill>
                <a:latin typeface="Times New Roman" pitchFamily="18" charset="0"/>
                <a:cs typeface="Times New Roman" pitchFamily="18" charset="0"/>
              </a:rPr>
              <a:t> “</a:t>
            </a:r>
            <a:r>
              <a:rPr lang="it-IT" sz="2400" dirty="0" err="1">
                <a:solidFill>
                  <a:srgbClr val="FFC000"/>
                </a:solidFill>
                <a:latin typeface="Times New Roman" pitchFamily="18" charset="0"/>
                <a:cs typeface="Times New Roman" pitchFamily="18" charset="0"/>
              </a:rPr>
              <a:t>…il</a:t>
            </a:r>
            <a:r>
              <a:rPr lang="it-IT" sz="2400" dirty="0">
                <a:solidFill>
                  <a:srgbClr val="FFC000"/>
                </a:solidFill>
                <a:latin typeface="Times New Roman" pitchFamily="18" charset="0"/>
                <a:cs typeface="Times New Roman" pitchFamily="18" charset="0"/>
              </a:rPr>
              <a:t> soggetto dell’intera </a:t>
            </a:r>
            <a:r>
              <a:rPr lang="it-IT" sz="2400" i="1" dirty="0">
                <a:solidFill>
                  <a:srgbClr val="FFC000"/>
                </a:solidFill>
                <a:latin typeface="Times New Roman" pitchFamily="18" charset="0"/>
                <a:cs typeface="Times New Roman" pitchFamily="18" charset="0"/>
              </a:rPr>
              <a:t>Commedia</a:t>
            </a:r>
            <a:r>
              <a:rPr lang="it-IT" sz="2400" dirty="0">
                <a:solidFill>
                  <a:srgbClr val="FFC000"/>
                </a:solidFill>
                <a:latin typeface="Times New Roman" pitchFamily="18" charset="0"/>
                <a:cs typeface="Times New Roman" pitchFamily="18" charset="0"/>
              </a:rPr>
              <a:t> riguarda semplicemente </a:t>
            </a:r>
            <a:r>
              <a:rPr lang="it-IT" sz="2400" b="1" u="sng" dirty="0">
                <a:solidFill>
                  <a:srgbClr val="FFC000"/>
                </a:solidFill>
                <a:latin typeface="Times New Roman" pitchFamily="18" charset="0"/>
                <a:cs typeface="Times New Roman" pitchFamily="18" charset="0"/>
              </a:rPr>
              <a:t>la</a:t>
            </a:r>
            <a:r>
              <a:rPr lang="it-IT" sz="2400" dirty="0">
                <a:solidFill>
                  <a:srgbClr val="FFC000"/>
                </a:solidFill>
                <a:latin typeface="Times New Roman" pitchFamily="18" charset="0"/>
                <a:cs typeface="Times New Roman" pitchFamily="18" charset="0"/>
              </a:rPr>
              <a:t> </a:t>
            </a:r>
            <a:r>
              <a:rPr lang="it-IT" sz="2400" b="1" u="sng" dirty="0">
                <a:solidFill>
                  <a:srgbClr val="FFC000"/>
                </a:solidFill>
                <a:latin typeface="Times New Roman" pitchFamily="18" charset="0"/>
                <a:cs typeface="Times New Roman" pitchFamily="18" charset="0"/>
              </a:rPr>
              <a:t>condizione delle anime dopo la morte</a:t>
            </a:r>
            <a:r>
              <a:rPr lang="it-IT" sz="2400" dirty="0">
                <a:solidFill>
                  <a:srgbClr val="FFC000"/>
                </a:solidFill>
                <a:latin typeface="Times New Roman" pitchFamily="18" charset="0"/>
                <a:cs typeface="Times New Roman" pitchFamily="18" charset="0"/>
              </a:rPr>
              <a:t>; infatti, l’opera tutta procede muovendosi attorno a questo </a:t>
            </a:r>
            <a:r>
              <a:rPr lang="it-IT" sz="2400" dirty="0" err="1">
                <a:solidFill>
                  <a:srgbClr val="FFC000"/>
                </a:solidFill>
                <a:latin typeface="Times New Roman" pitchFamily="18" charset="0"/>
                <a:cs typeface="Times New Roman" pitchFamily="18" charset="0"/>
              </a:rPr>
              <a:t>tema…</a:t>
            </a:r>
            <a:r>
              <a:rPr lang="it-IT" sz="2400" dirty="0">
                <a:solidFill>
                  <a:srgbClr val="FFC000"/>
                </a:solidFill>
                <a:latin typeface="Times New Roman" pitchFamily="18" charset="0"/>
                <a:cs typeface="Times New Roman" pitchFamily="18" charset="0"/>
              </a:rPr>
              <a:t>”</a:t>
            </a:r>
          </a:p>
          <a:p>
            <a:pPr>
              <a:buFont typeface="Wingdings" pitchFamily="2" charset="2"/>
              <a:buChar char="Ø"/>
            </a:pPr>
            <a:endParaRPr lang="it-IT" sz="2400" dirty="0">
              <a:solidFill>
                <a:srgbClr val="FFC000"/>
              </a:solidFill>
              <a:latin typeface="Times New Roman" pitchFamily="18" charset="0"/>
              <a:cs typeface="Times New Roman" pitchFamily="18" charset="0"/>
            </a:endParaRPr>
          </a:p>
          <a:p>
            <a:pPr>
              <a:buFont typeface="Wingdings" pitchFamily="2" charset="2"/>
              <a:buChar char="Ø"/>
            </a:pPr>
            <a:r>
              <a:rPr lang="it-IT" sz="2400" dirty="0">
                <a:solidFill>
                  <a:srgbClr val="FFC000"/>
                </a:solidFill>
                <a:latin typeface="Times New Roman" pitchFamily="18" charset="0"/>
                <a:cs typeface="Times New Roman" pitchFamily="18" charset="0"/>
              </a:rPr>
              <a:t> “</a:t>
            </a:r>
            <a:r>
              <a:rPr lang="it-IT" sz="2400" dirty="0" err="1">
                <a:solidFill>
                  <a:srgbClr val="FFC000"/>
                </a:solidFill>
                <a:latin typeface="Times New Roman" pitchFamily="18" charset="0"/>
                <a:cs typeface="Times New Roman" pitchFamily="18" charset="0"/>
              </a:rPr>
              <a:t>…se</a:t>
            </a:r>
            <a:r>
              <a:rPr lang="it-IT" sz="2400" dirty="0">
                <a:solidFill>
                  <a:srgbClr val="FFC000"/>
                </a:solidFill>
                <a:latin typeface="Times New Roman" pitchFamily="18" charset="0"/>
                <a:cs typeface="Times New Roman" pitchFamily="18" charset="0"/>
              </a:rPr>
              <a:t>, in verità, si scava nel </a:t>
            </a:r>
            <a:r>
              <a:rPr lang="it-IT" sz="2400" i="1" dirty="0">
                <a:solidFill>
                  <a:srgbClr val="FFC000"/>
                </a:solidFill>
                <a:latin typeface="Times New Roman" pitchFamily="18" charset="0"/>
                <a:cs typeface="Times New Roman" pitchFamily="18" charset="0"/>
              </a:rPr>
              <a:t>senso allegorico</a:t>
            </a:r>
            <a:r>
              <a:rPr lang="it-IT" sz="2400" dirty="0">
                <a:solidFill>
                  <a:srgbClr val="FFC000"/>
                </a:solidFill>
                <a:latin typeface="Times New Roman" pitchFamily="18" charset="0"/>
                <a:cs typeface="Times New Roman" pitchFamily="18" charset="0"/>
              </a:rPr>
              <a:t>, il soggetto diventa nell’uomo che, meritando o non meritando, alla luce del </a:t>
            </a:r>
            <a:r>
              <a:rPr lang="it-IT" sz="2400" b="1" u="sng" dirty="0">
                <a:solidFill>
                  <a:srgbClr val="FFC000"/>
                </a:solidFill>
                <a:latin typeface="Times New Roman" pitchFamily="18" charset="0"/>
                <a:cs typeface="Times New Roman" pitchFamily="18" charset="0"/>
              </a:rPr>
              <a:t>libero</a:t>
            </a:r>
            <a:r>
              <a:rPr lang="it-IT" sz="2400" dirty="0">
                <a:solidFill>
                  <a:srgbClr val="FFC000"/>
                </a:solidFill>
                <a:latin typeface="Times New Roman" pitchFamily="18" charset="0"/>
                <a:cs typeface="Times New Roman" pitchFamily="18" charset="0"/>
              </a:rPr>
              <a:t> </a:t>
            </a:r>
            <a:r>
              <a:rPr lang="it-IT" sz="2400" b="1" u="sng" dirty="0">
                <a:solidFill>
                  <a:srgbClr val="FFC000"/>
                </a:solidFill>
                <a:latin typeface="Times New Roman" pitchFamily="18" charset="0"/>
                <a:cs typeface="Times New Roman" pitchFamily="18" charset="0"/>
              </a:rPr>
              <a:t>arbitrio</a:t>
            </a:r>
            <a:r>
              <a:rPr lang="it-IT" sz="2400" dirty="0">
                <a:solidFill>
                  <a:srgbClr val="FFC000"/>
                </a:solidFill>
                <a:latin typeface="Times New Roman" pitchFamily="18" charset="0"/>
                <a:cs typeface="Times New Roman" pitchFamily="18" charset="0"/>
              </a:rPr>
              <a:t>, è gratificato dal premio o dannato al giusto castigo...”</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asellaDiTesto 1"/>
          <p:cNvSpPr txBox="1">
            <a:spLocks noChangeArrowheads="1"/>
          </p:cNvSpPr>
          <p:nvPr/>
        </p:nvSpPr>
        <p:spPr bwMode="auto">
          <a:xfrm>
            <a:off x="250825" y="3990975"/>
            <a:ext cx="8642350" cy="2678113"/>
          </a:xfrm>
          <a:prstGeom prst="rect">
            <a:avLst/>
          </a:prstGeom>
          <a:noFill/>
          <a:ln w="19050">
            <a:solidFill>
              <a:schemeClr val="accent2"/>
            </a:solidFill>
            <a:prstDash val="dash"/>
            <a:miter lim="800000"/>
            <a:headEnd/>
            <a:tailEnd/>
          </a:ln>
        </p:spPr>
        <p:txBody>
          <a:bodyPr>
            <a:spAutoFit/>
          </a:bodyPr>
          <a:lstStyle/>
          <a:p>
            <a:r>
              <a:rPr lang="it-IT" sz="2400">
                <a:solidFill>
                  <a:srgbClr val="FFC000"/>
                </a:solidFill>
                <a:latin typeface="Constantia" pitchFamily="18" charset="0"/>
                <a:cs typeface="Times New Roman" pitchFamily="18" charset="0"/>
              </a:rPr>
              <a:t>Petrarca nel “De vita solitaria”, scorge nel gesto sofferto e doloroso di Papa Celestino V, tutta  la dignità di un uomo che rifiuta una carica per la quale, pur tenendola in altissima considerazione, non si sente adeguato; gesto compiuto in coerenza con la sua vita di eremita (</a:t>
            </a:r>
            <a:r>
              <a:rPr lang="it-IT" sz="2400" i="1">
                <a:solidFill>
                  <a:srgbClr val="FFC000"/>
                </a:solidFill>
                <a:latin typeface="Constantia" pitchFamily="18" charset="0"/>
                <a:cs typeface="Times New Roman" pitchFamily="18" charset="0"/>
              </a:rPr>
              <a:t>perché era uomo di assidua contemplazione</a:t>
            </a:r>
            <a:r>
              <a:rPr lang="it-IT" sz="2400">
                <a:solidFill>
                  <a:srgbClr val="FFC000"/>
                </a:solidFill>
                <a:latin typeface="Constantia" pitchFamily="18" charset="0"/>
                <a:cs typeface="Times New Roman" pitchFamily="18" charset="0"/>
              </a:rPr>
              <a:t>) che fuggiva la corruzione del mondo e della Chiesa</a:t>
            </a:r>
          </a:p>
        </p:txBody>
      </p:sp>
      <p:sp>
        <p:nvSpPr>
          <p:cNvPr id="25603" name="CasellaDiTesto 4"/>
          <p:cNvSpPr txBox="1">
            <a:spLocks noChangeArrowheads="1"/>
          </p:cNvSpPr>
          <p:nvPr/>
        </p:nvSpPr>
        <p:spPr bwMode="auto">
          <a:xfrm>
            <a:off x="233363" y="249238"/>
            <a:ext cx="8712200" cy="3417887"/>
          </a:xfrm>
          <a:prstGeom prst="rect">
            <a:avLst/>
          </a:prstGeom>
          <a:noFill/>
          <a:ln w="9525">
            <a:noFill/>
            <a:miter lim="800000"/>
            <a:headEnd/>
            <a:tailEnd/>
          </a:ln>
        </p:spPr>
        <p:txBody>
          <a:bodyPr>
            <a:spAutoFit/>
          </a:bodyPr>
          <a:lstStyle/>
          <a:p>
            <a:r>
              <a:rPr lang="it-IT" sz="2400">
                <a:solidFill>
                  <a:srgbClr val="FFC000"/>
                </a:solidFill>
                <a:latin typeface="Times New Roman" pitchFamily="18" charset="0"/>
                <a:cs typeface="Times New Roman" pitchFamily="18" charset="0"/>
              </a:rPr>
              <a:t>Dante non nomina mai il pontefice, pur essendo l’unico che riconosce nel girone degli ignavi</a:t>
            </a:r>
          </a:p>
          <a:p>
            <a:endParaRPr lang="it-IT" sz="2400">
              <a:solidFill>
                <a:srgbClr val="FFC000"/>
              </a:solidFill>
              <a:latin typeface="Times New Roman" pitchFamily="18" charset="0"/>
              <a:cs typeface="Times New Roman" pitchFamily="18" charset="0"/>
            </a:endParaRPr>
          </a:p>
          <a:p>
            <a:r>
              <a:rPr lang="it-IT" sz="2400">
                <a:solidFill>
                  <a:srgbClr val="FFC000"/>
                </a:solidFill>
                <a:latin typeface="Times New Roman" pitchFamily="18" charset="0"/>
                <a:cs typeface="Times New Roman" pitchFamily="18" charset="0"/>
              </a:rPr>
              <a:t>Pur dovendolo condannare, come politico, alle pene eterne dell’inferno, come uomo invece non se la sente d’infierire su un personaggio la cui unica colpa fu la debolezza di non saper regnare </a:t>
            </a:r>
          </a:p>
          <a:p>
            <a:endParaRPr lang="it-IT" sz="2400">
              <a:solidFill>
                <a:srgbClr val="FFC000"/>
              </a:solidFill>
              <a:latin typeface="Times New Roman" pitchFamily="18" charset="0"/>
              <a:cs typeface="Times New Roman" pitchFamily="18" charset="0"/>
            </a:endParaRPr>
          </a:p>
          <a:p>
            <a:r>
              <a:rPr lang="it-IT" sz="2400">
                <a:solidFill>
                  <a:srgbClr val="FFC000"/>
                </a:solidFill>
                <a:latin typeface="Times New Roman" pitchFamily="18" charset="0"/>
                <a:cs typeface="Times New Roman" pitchFamily="18" charset="0"/>
              </a:rPr>
              <a:t>Dante non può mettersi a parlare sul piano umano con una persona cui non riconosce neppure il titolo di “avversario politico”</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79512" y="3573016"/>
            <a:ext cx="4032000" cy="2592000"/>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E poi ch’a riguardar oltre mi diedi,       vidi genti a la riva d’un gran fiume;      per ch’io dissi: «Maestro, or mi concedi </a:t>
            </a:r>
          </a:p>
          <a:p>
            <a:pPr fontAlgn="auto">
              <a:spcBef>
                <a:spcPts val="0"/>
              </a:spcBef>
              <a:spcAft>
                <a:spcPts val="0"/>
              </a:spcAft>
              <a:defRPr/>
            </a:pPr>
            <a:endParaRPr lang="it-IT" b="1" dirty="0">
              <a:latin typeface="Times New Roman" pitchFamily="18" charset="0"/>
              <a:cs typeface="Times New Roman" pitchFamily="18" charset="0"/>
            </a:endParaRPr>
          </a:p>
          <a:p>
            <a:pPr fontAlgn="auto">
              <a:spcBef>
                <a:spcPts val="0"/>
              </a:spcBef>
              <a:spcAft>
                <a:spcPts val="0"/>
              </a:spcAft>
              <a:defRPr/>
            </a:pPr>
            <a:r>
              <a:rPr lang="it-IT" b="1" dirty="0">
                <a:latin typeface="Times New Roman" pitchFamily="18" charset="0"/>
                <a:cs typeface="Times New Roman" pitchFamily="18" charset="0"/>
              </a:rPr>
              <a:t>ch’io sappia quali sono, e qual costume le fa di trapassar parer sì pronte,      come io discerno per lo fioco lume» </a:t>
            </a:r>
            <a:r>
              <a:rPr lang="it-IT" b="1" i="1" dirty="0">
                <a:latin typeface="Times New Roman" pitchFamily="18" charset="0"/>
                <a:cs typeface="Times New Roman" pitchFamily="18" charset="0"/>
              </a:rPr>
              <a:t/>
            </a:r>
            <a:br>
              <a:rPr lang="it-IT" b="1" i="1" dirty="0">
                <a:latin typeface="Times New Roman" pitchFamily="18" charset="0"/>
                <a:cs typeface="Times New Roman" pitchFamily="18" charset="0"/>
              </a:rPr>
            </a:br>
            <a:endParaRPr lang="it-IT" b="1" i="1" dirty="0">
              <a:latin typeface="Times New Roman" pitchFamily="18" charset="0"/>
              <a:cs typeface="Times New Roman" pitchFamily="18" charset="0"/>
            </a:endParaRPr>
          </a:p>
          <a:p>
            <a:pPr fontAlgn="auto">
              <a:spcBef>
                <a:spcPts val="0"/>
              </a:spcBef>
              <a:spcAft>
                <a:spcPts val="0"/>
              </a:spcAft>
              <a:defRPr/>
            </a:pPr>
            <a:r>
              <a:rPr lang="it-IT" dirty="0"/>
              <a:t>Inferno</a:t>
            </a:r>
            <a:r>
              <a:rPr lang="it-IT" dirty="0">
                <a:latin typeface="+mj-lt"/>
              </a:rPr>
              <a:t> III, 70-75</a:t>
            </a:r>
          </a:p>
        </p:txBody>
      </p:sp>
      <p:pic>
        <p:nvPicPr>
          <p:cNvPr id="26629" name="Picture 2" descr="http://upload.wikimedia.org/wikipedia/commons/9/97/Luca_signorelli%2C_cappella_di_san_brizio%2C_separazione_delle_anime_02.jpg"/>
          <p:cNvPicPr>
            <a:picLocks noChangeAspect="1" noChangeArrowheads="1"/>
          </p:cNvPicPr>
          <p:nvPr/>
        </p:nvPicPr>
        <p:blipFill>
          <a:blip r:embed="rId2" cstate="print"/>
          <a:srcRect/>
          <a:stretch>
            <a:fillRect/>
          </a:stretch>
        </p:blipFill>
        <p:spPr bwMode="auto">
          <a:xfrm>
            <a:off x="179388" y="200025"/>
            <a:ext cx="3960812" cy="2797175"/>
          </a:xfrm>
          <a:prstGeom prst="rect">
            <a:avLst/>
          </a:prstGeom>
          <a:noFill/>
          <a:ln w="9525">
            <a:noFill/>
            <a:miter lim="800000"/>
            <a:headEnd/>
            <a:tailEnd/>
          </a:ln>
        </p:spPr>
      </p:pic>
      <p:sp>
        <p:nvSpPr>
          <p:cNvPr id="5" name="CasellaDiTesto 4"/>
          <p:cNvSpPr txBox="1"/>
          <p:nvPr/>
        </p:nvSpPr>
        <p:spPr>
          <a:xfrm>
            <a:off x="179388" y="3028950"/>
            <a:ext cx="3960812" cy="246063"/>
          </a:xfrm>
          <a:prstGeom prst="rect">
            <a:avLst/>
          </a:prstGeom>
          <a:solidFill>
            <a:schemeClr val="accent1"/>
          </a:solidFill>
        </p:spPr>
        <p:txBody>
          <a:bodyPr>
            <a:spAutoFit/>
          </a:bodyPr>
          <a:lstStyle/>
          <a:p>
            <a:pPr algn="ctr" fontAlgn="auto">
              <a:spcBef>
                <a:spcPts val="0"/>
              </a:spcBef>
              <a:spcAft>
                <a:spcPts val="0"/>
              </a:spcAft>
              <a:defRPr/>
            </a:pPr>
            <a:r>
              <a:rPr lang="it-IT" sz="1000" dirty="0">
                <a:solidFill>
                  <a:srgbClr val="000099"/>
                </a:solidFill>
                <a:effectLst>
                  <a:outerShdw blurRad="38100" dist="38100" dir="2700000" algn="tl">
                    <a:srgbClr val="000000">
                      <a:alpha val="43137"/>
                    </a:srgbClr>
                  </a:outerShdw>
                </a:effectLst>
                <a:latin typeface="+mn-lt"/>
                <a:cs typeface="+mn-cs"/>
              </a:rPr>
              <a:t> </a:t>
            </a:r>
            <a:r>
              <a:rPr lang="it-IT" sz="1000" b="1" dirty="0">
                <a:solidFill>
                  <a:srgbClr val="000099"/>
                </a:solidFill>
                <a:latin typeface="+mn-lt"/>
                <a:cs typeface="+mn-cs"/>
              </a:rPr>
              <a:t>Luca </a:t>
            </a:r>
            <a:r>
              <a:rPr lang="it-IT" sz="1000" b="1" dirty="0" err="1">
                <a:solidFill>
                  <a:srgbClr val="000099"/>
                </a:solidFill>
                <a:latin typeface="+mn-lt"/>
                <a:cs typeface="+mn-cs"/>
              </a:rPr>
              <a:t>Signorelli</a:t>
            </a:r>
            <a:r>
              <a:rPr lang="it-IT" sz="1000" b="1" dirty="0">
                <a:solidFill>
                  <a:srgbClr val="000099"/>
                </a:solidFill>
                <a:latin typeface="+mn-lt"/>
                <a:cs typeface="+mn-cs"/>
              </a:rPr>
              <a:t>, Cappella di San </a:t>
            </a:r>
            <a:r>
              <a:rPr lang="it-IT" sz="1000" b="1" dirty="0" err="1">
                <a:solidFill>
                  <a:srgbClr val="000099"/>
                </a:solidFill>
                <a:latin typeface="+mn-lt"/>
                <a:cs typeface="+mn-cs"/>
              </a:rPr>
              <a:t>Brizio</a:t>
            </a:r>
            <a:r>
              <a:rPr lang="it-IT" sz="1000" b="1" dirty="0">
                <a:solidFill>
                  <a:srgbClr val="000099"/>
                </a:solidFill>
                <a:latin typeface="+mn-lt"/>
                <a:cs typeface="+mn-cs"/>
              </a:rPr>
              <a:t>, Duomo di Orvieto</a:t>
            </a:r>
          </a:p>
        </p:txBody>
      </p:sp>
      <p:sp>
        <p:nvSpPr>
          <p:cNvPr id="26631" name="CasellaDiTesto 7"/>
          <p:cNvSpPr txBox="1">
            <a:spLocks noChangeArrowheads="1"/>
          </p:cNvSpPr>
          <p:nvPr/>
        </p:nvSpPr>
        <p:spPr bwMode="auto">
          <a:xfrm>
            <a:off x="4284663" y="276225"/>
            <a:ext cx="4535487" cy="2678113"/>
          </a:xfrm>
          <a:prstGeom prst="rect">
            <a:avLst/>
          </a:prstGeom>
          <a:noFill/>
          <a:ln w="9525">
            <a:noFill/>
            <a:miter lim="800000"/>
            <a:headEnd/>
            <a:tailEnd/>
          </a:ln>
        </p:spPr>
        <p:txBody>
          <a:bodyPr>
            <a:spAutoFit/>
          </a:bodyPr>
          <a:lstStyle/>
          <a:p>
            <a:r>
              <a:rPr lang="it-IT" sz="2400">
                <a:solidFill>
                  <a:srgbClr val="FFC000"/>
                </a:solidFill>
                <a:latin typeface="Times New Roman" pitchFamily="18" charset="0"/>
                <a:cs typeface="Times New Roman" pitchFamily="18" charset="0"/>
              </a:rPr>
              <a:t>L’immenso circuito degli ignavi digrada verso il letto di un gran fiume, sulla cui riva si accalca una grande moltitudine di anime che appaiono, per quanto consente l’oscurità,  desiderose di passare all’altra riva </a:t>
            </a:r>
            <a:endParaRPr lang="it-IT" sz="2400">
              <a:solidFill>
                <a:srgbClr val="FFC000"/>
              </a:solidFill>
              <a:latin typeface="Constantia" pitchFamily="18" charset="0"/>
            </a:endParaRPr>
          </a:p>
        </p:txBody>
      </p:sp>
      <p:sp>
        <p:nvSpPr>
          <p:cNvPr id="26632" name="CasellaDiTesto 8"/>
          <p:cNvSpPr txBox="1">
            <a:spLocks noChangeArrowheads="1"/>
          </p:cNvSpPr>
          <p:nvPr/>
        </p:nvSpPr>
        <p:spPr bwMode="auto">
          <a:xfrm>
            <a:off x="4284663" y="3573463"/>
            <a:ext cx="4535487" cy="2584450"/>
          </a:xfrm>
          <a:prstGeom prst="rect">
            <a:avLst/>
          </a:prstGeom>
          <a:noFill/>
          <a:ln w="19050">
            <a:solidFill>
              <a:schemeClr val="accent2"/>
            </a:solidFill>
            <a:prstDash val="dash"/>
            <a:miter lim="800000"/>
            <a:headEnd/>
            <a:tailEnd/>
          </a:ln>
        </p:spPr>
        <p:txBody>
          <a:bodyPr>
            <a:spAutoFit/>
          </a:bodyPr>
          <a:lstStyle/>
          <a:p>
            <a:r>
              <a:rPr lang="it-IT" sz="2400">
                <a:solidFill>
                  <a:srgbClr val="FFC000"/>
                </a:solidFill>
                <a:latin typeface="Times New Roman" pitchFamily="18" charset="0"/>
                <a:cs typeface="Times New Roman" pitchFamily="18" charset="0"/>
              </a:rPr>
              <a:t>L’Acheronte, il fiume infernale della tradizione classica, che segnava l’inizio dell’Oltretomba pagano, sul quale passavano le anime traghettate da Caronte</a:t>
            </a:r>
          </a:p>
          <a:p>
            <a:endParaRPr lang="it-IT" sz="1400" b="1">
              <a:latin typeface="Constantia" pitchFamily="18" charset="0"/>
            </a:endParaRPr>
          </a:p>
          <a:p>
            <a:r>
              <a:rPr lang="it-IT" sz="1400" b="1">
                <a:latin typeface="Constantia" pitchFamily="18" charset="0"/>
              </a:rPr>
              <a:t>“Hinc via Tartarei quae fert Acherontis ad undas” (Aen. VI 295)</a:t>
            </a:r>
            <a:endParaRPr lang="it-IT" sz="1400">
              <a:latin typeface="Constantia"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Utente\AppData\Local\Microsoft\Windows\Temporary Internet Files\Content.IE5\X6LLW1OF\foto.PNG"/>
          <p:cNvPicPr>
            <a:picLocks noChangeAspect="1" noChangeArrowheads="1"/>
          </p:cNvPicPr>
          <p:nvPr/>
        </p:nvPicPr>
        <p:blipFill>
          <a:blip r:embed="rId2" cstate="print"/>
          <a:srcRect/>
          <a:stretch>
            <a:fillRect/>
          </a:stretch>
        </p:blipFill>
        <p:spPr bwMode="auto">
          <a:xfrm>
            <a:off x="179388" y="188913"/>
            <a:ext cx="4027487" cy="5376862"/>
          </a:xfrm>
          <a:prstGeom prst="rect">
            <a:avLst/>
          </a:prstGeom>
          <a:noFill/>
          <a:ln w="9525">
            <a:noFill/>
            <a:miter lim="800000"/>
            <a:headEnd/>
            <a:tailEnd/>
          </a:ln>
        </p:spPr>
      </p:pic>
      <p:sp>
        <p:nvSpPr>
          <p:cNvPr id="27651" name="CasellaDiTesto 4"/>
          <p:cNvSpPr txBox="1">
            <a:spLocks noChangeArrowheads="1"/>
          </p:cNvSpPr>
          <p:nvPr/>
        </p:nvSpPr>
        <p:spPr bwMode="auto">
          <a:xfrm>
            <a:off x="179388" y="5589588"/>
            <a:ext cx="2952750" cy="400050"/>
          </a:xfrm>
          <a:prstGeom prst="rect">
            <a:avLst/>
          </a:prstGeom>
          <a:solidFill>
            <a:schemeClr val="accent1"/>
          </a:solidFill>
          <a:ln w="9525">
            <a:noFill/>
            <a:miter lim="800000"/>
            <a:headEnd/>
            <a:tailEnd/>
          </a:ln>
        </p:spPr>
        <p:txBody>
          <a:bodyPr>
            <a:spAutoFit/>
          </a:bodyPr>
          <a:lstStyle/>
          <a:p>
            <a:pPr algn="ctr"/>
            <a:r>
              <a:rPr lang="it-IT" sz="1000" b="1">
                <a:solidFill>
                  <a:srgbClr val="000099"/>
                </a:solidFill>
                <a:latin typeface="Times New Roman" pitchFamily="18" charset="0"/>
                <a:cs typeface="Times New Roman" pitchFamily="18" charset="0"/>
              </a:rPr>
              <a:t>Sandro Botticelli                                                            Dante e Virgilio davanti alla barca di Caronte</a:t>
            </a:r>
          </a:p>
        </p:txBody>
      </p:sp>
      <p:sp>
        <p:nvSpPr>
          <p:cNvPr id="6" name="CasellaDiTesto 5"/>
          <p:cNvSpPr txBox="1"/>
          <p:nvPr/>
        </p:nvSpPr>
        <p:spPr>
          <a:xfrm>
            <a:off x="5292080" y="188640"/>
            <a:ext cx="3672408" cy="1477328"/>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fontAlgn="auto">
              <a:spcBef>
                <a:spcPts val="0"/>
              </a:spcBef>
              <a:spcAft>
                <a:spcPts val="0"/>
              </a:spcAft>
              <a:defRPr/>
            </a:pPr>
            <a:r>
              <a:rPr lang="it-IT" b="1" dirty="0">
                <a:latin typeface="Times New Roman" pitchFamily="18" charset="0"/>
                <a:cs typeface="Times New Roman" pitchFamily="18" charset="0"/>
              </a:rPr>
              <a:t>Ed </a:t>
            </a:r>
            <a:r>
              <a:rPr lang="it-IT" b="1" dirty="0" err="1">
                <a:latin typeface="Times New Roman" pitchFamily="18" charset="0"/>
                <a:cs typeface="Times New Roman" pitchFamily="18" charset="0"/>
              </a:rPr>
              <a:t>elli</a:t>
            </a:r>
            <a:r>
              <a:rPr lang="it-IT" b="1" dirty="0">
                <a:latin typeface="Times New Roman" pitchFamily="18" charset="0"/>
                <a:cs typeface="Times New Roman" pitchFamily="18" charset="0"/>
              </a:rPr>
              <a:t> a me: «Le cose ti </a:t>
            </a:r>
            <a:r>
              <a:rPr lang="it-IT" b="1" dirty="0" err="1">
                <a:latin typeface="Times New Roman" pitchFamily="18" charset="0"/>
                <a:cs typeface="Times New Roman" pitchFamily="18" charset="0"/>
              </a:rPr>
              <a:t>fier</a:t>
            </a:r>
            <a:r>
              <a:rPr lang="it-IT" b="1" dirty="0">
                <a:latin typeface="Times New Roman" pitchFamily="18" charset="0"/>
                <a:cs typeface="Times New Roman" pitchFamily="18" charset="0"/>
              </a:rPr>
              <a:t> conte         quando noi </a:t>
            </a:r>
            <a:r>
              <a:rPr lang="it-IT" b="1" dirty="0" err="1">
                <a:latin typeface="Times New Roman" pitchFamily="18" charset="0"/>
                <a:cs typeface="Times New Roman" pitchFamily="18" charset="0"/>
              </a:rPr>
              <a:t>fermerem</a:t>
            </a:r>
            <a:r>
              <a:rPr lang="it-IT" b="1" dirty="0">
                <a:latin typeface="Times New Roman" pitchFamily="18" charset="0"/>
                <a:cs typeface="Times New Roman" pitchFamily="18" charset="0"/>
              </a:rPr>
              <a:t> li nostri passi       su la trista riviera d’Acheronte»</a:t>
            </a:r>
          </a:p>
          <a:p>
            <a:pPr fontAlgn="auto">
              <a:spcBef>
                <a:spcPts val="0"/>
              </a:spcBef>
              <a:spcAft>
                <a:spcPts val="0"/>
              </a:spcAft>
              <a:defRPr/>
            </a:pPr>
            <a:endParaRPr lang="it-IT" dirty="0"/>
          </a:p>
          <a:p>
            <a:pPr fontAlgn="auto">
              <a:spcBef>
                <a:spcPts val="0"/>
              </a:spcBef>
              <a:spcAft>
                <a:spcPts val="0"/>
              </a:spcAft>
              <a:defRPr/>
            </a:pPr>
            <a:r>
              <a:rPr lang="it-IT" dirty="0"/>
              <a:t>Inferno</a:t>
            </a:r>
            <a:r>
              <a:rPr lang="it-IT" dirty="0">
                <a:latin typeface="+mj-lt"/>
              </a:rPr>
              <a:t> III, 76-78</a:t>
            </a:r>
          </a:p>
        </p:txBody>
      </p:sp>
      <p:sp>
        <p:nvSpPr>
          <p:cNvPr id="9" name="CasellaDiTesto 8"/>
          <p:cNvSpPr txBox="1"/>
          <p:nvPr/>
        </p:nvSpPr>
        <p:spPr>
          <a:xfrm>
            <a:off x="4500563" y="1989138"/>
            <a:ext cx="4392612" cy="3784600"/>
          </a:xfrm>
          <a:prstGeom prst="rect">
            <a:avLst/>
          </a:prstGeom>
          <a:noFill/>
        </p:spPr>
        <p:txBody>
          <a:bodyPr>
            <a:spAutoFit/>
          </a:bodyPr>
          <a:lstStyle/>
          <a:p>
            <a:pPr fontAlgn="auto">
              <a:spcBef>
                <a:spcPts val="0"/>
              </a:spcBef>
              <a:spcAft>
                <a:spcPts val="0"/>
              </a:spcAft>
              <a:defRPr/>
            </a:pPr>
            <a:r>
              <a:rPr lang="it-IT" sz="2400" dirty="0">
                <a:solidFill>
                  <a:srgbClr val="FFC000"/>
                </a:solidFill>
                <a:latin typeface="Times New Roman" pitchFamily="18" charset="0"/>
                <a:cs typeface="Times New Roman" pitchFamily="18" charset="0"/>
              </a:rPr>
              <a:t>Dante è ansioso di sapere da Virgilio chi siano quelle anime            e cosa le renda in apparenza pronte a varcare il fiume (</a:t>
            </a:r>
            <a:r>
              <a:rPr lang="it-IT" sz="2400" b="1" i="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le fa           di trapassar parer sì pronte</a:t>
            </a:r>
            <a:r>
              <a:rPr lang="it-IT" sz="2400" dirty="0">
                <a:solidFill>
                  <a:srgbClr val="FFC000"/>
                </a:solidFill>
                <a:latin typeface="Times New Roman" pitchFamily="18" charset="0"/>
                <a:cs typeface="Times New Roman" pitchFamily="18" charset="0"/>
              </a:rPr>
              <a:t>)</a:t>
            </a:r>
          </a:p>
          <a:p>
            <a:pPr fontAlgn="auto">
              <a:spcBef>
                <a:spcPts val="0"/>
              </a:spcBef>
              <a:spcAft>
                <a:spcPts val="0"/>
              </a:spcAft>
              <a:defRPr/>
            </a:pPr>
            <a:endParaRPr lang="it-IT" sz="2400" dirty="0">
              <a:solidFill>
                <a:srgbClr val="FFC000"/>
              </a:solidFill>
              <a:latin typeface="Times New Roman" pitchFamily="18" charset="0"/>
              <a:cs typeface="Times New Roman" pitchFamily="18" charset="0"/>
            </a:endParaRPr>
          </a:p>
          <a:p>
            <a:pPr fontAlgn="auto">
              <a:spcBef>
                <a:spcPts val="0"/>
              </a:spcBef>
              <a:spcAft>
                <a:spcPts val="0"/>
              </a:spcAft>
              <a:defRPr/>
            </a:pPr>
            <a:r>
              <a:rPr lang="it-IT" sz="2400" dirty="0">
                <a:solidFill>
                  <a:srgbClr val="FFC000"/>
                </a:solidFill>
                <a:latin typeface="Times New Roman" pitchFamily="18" charset="0"/>
                <a:cs typeface="Times New Roman" pitchFamily="18" charset="0"/>
              </a:rPr>
              <a:t>Nel timore di molestare la guida parlando a sproposito, fino al fiume non apre più bocca (</a:t>
            </a:r>
            <a:r>
              <a:rPr lang="it-IT" sz="2400" b="1" i="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infino</a:t>
            </a:r>
            <a:r>
              <a:rPr lang="it-IT" sz="2400" b="1" i="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al fiume del parlar mi trassi</a:t>
            </a:r>
            <a:r>
              <a:rPr lang="it-IT" sz="2400" dirty="0">
                <a:solidFill>
                  <a:srgbClr val="FFC000"/>
                </a:solidFill>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860032" y="328588"/>
            <a:ext cx="3960440" cy="2585323"/>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Ed ecco verso noi venir per nave            un vecchio, bianco per antico pelo, gridando: «Guai a voi anime prave!</a:t>
            </a:r>
          </a:p>
          <a:p>
            <a:pPr fontAlgn="auto">
              <a:spcBef>
                <a:spcPts val="0"/>
              </a:spcBef>
              <a:spcAft>
                <a:spcPts val="0"/>
              </a:spcAft>
              <a:defRPr/>
            </a:pPr>
            <a:endParaRPr lang="it-IT" b="1" dirty="0">
              <a:latin typeface="Times New Roman" pitchFamily="18" charset="0"/>
              <a:cs typeface="Times New Roman" pitchFamily="18" charset="0"/>
            </a:endParaRPr>
          </a:p>
          <a:p>
            <a:pPr fontAlgn="auto">
              <a:spcBef>
                <a:spcPts val="0"/>
              </a:spcBef>
              <a:spcAft>
                <a:spcPts val="0"/>
              </a:spcAft>
              <a:defRPr/>
            </a:pPr>
            <a:r>
              <a:rPr lang="it-IT" b="1" dirty="0">
                <a:latin typeface="Times New Roman" pitchFamily="18" charset="0"/>
                <a:cs typeface="Times New Roman" pitchFamily="18" charset="0"/>
              </a:rPr>
              <a:t>Non </a:t>
            </a:r>
            <a:r>
              <a:rPr lang="it-IT" b="1" dirty="0" err="1">
                <a:latin typeface="Times New Roman" pitchFamily="18" charset="0"/>
                <a:cs typeface="Times New Roman" pitchFamily="18" charset="0"/>
              </a:rPr>
              <a:t>isperate</a:t>
            </a:r>
            <a:r>
              <a:rPr lang="it-IT" b="1" dirty="0">
                <a:latin typeface="Times New Roman" pitchFamily="18" charset="0"/>
                <a:cs typeface="Times New Roman" pitchFamily="18" charset="0"/>
              </a:rPr>
              <a:t> mai veder lo cielo:                  i’ </a:t>
            </a:r>
            <a:r>
              <a:rPr lang="it-IT" b="1" dirty="0" err="1">
                <a:latin typeface="Times New Roman" pitchFamily="18" charset="0"/>
                <a:cs typeface="Times New Roman" pitchFamily="18" charset="0"/>
              </a:rPr>
              <a:t>vegno</a:t>
            </a:r>
            <a:r>
              <a:rPr lang="it-IT" b="1" dirty="0">
                <a:latin typeface="Times New Roman" pitchFamily="18" charset="0"/>
                <a:cs typeface="Times New Roman" pitchFamily="18" charset="0"/>
              </a:rPr>
              <a:t> per menarvi a l’altra riva           ne le tenebre </a:t>
            </a:r>
            <a:r>
              <a:rPr lang="it-IT" b="1" dirty="0" err="1">
                <a:latin typeface="Times New Roman" pitchFamily="18" charset="0"/>
                <a:cs typeface="Times New Roman" pitchFamily="18" charset="0"/>
              </a:rPr>
              <a:t>etterne</a:t>
            </a:r>
            <a:r>
              <a:rPr lang="it-IT" b="1" dirty="0">
                <a:latin typeface="Times New Roman" pitchFamily="18" charset="0"/>
                <a:cs typeface="Times New Roman" pitchFamily="18" charset="0"/>
              </a:rPr>
              <a:t>, in caldo e gelo.   </a:t>
            </a:r>
          </a:p>
          <a:p>
            <a:pPr fontAlgn="auto">
              <a:spcBef>
                <a:spcPts val="0"/>
              </a:spcBef>
              <a:spcAft>
                <a:spcPts val="0"/>
              </a:spcAft>
              <a:defRPr/>
            </a:pPr>
            <a:endParaRPr lang="it-IT" dirty="0"/>
          </a:p>
          <a:p>
            <a:pPr fontAlgn="auto">
              <a:spcBef>
                <a:spcPts val="0"/>
              </a:spcBef>
              <a:spcAft>
                <a:spcPts val="0"/>
              </a:spcAft>
              <a:defRPr/>
            </a:pPr>
            <a:r>
              <a:rPr lang="it-IT" dirty="0"/>
              <a:t>Inferno</a:t>
            </a:r>
            <a:r>
              <a:rPr lang="it-IT" dirty="0">
                <a:latin typeface="+mj-lt"/>
              </a:rPr>
              <a:t> III, 82-87</a:t>
            </a:r>
          </a:p>
        </p:txBody>
      </p:sp>
      <p:pic>
        <p:nvPicPr>
          <p:cNvPr id="28677" name="Picture 4" descr="http://www.google.it/url?sa=i&amp;source=images&amp;cd=&amp;docid=rS4ca2SAYiO25M&amp;tbnid=MBcLB-J7WCuAQM:&amp;ved=0CAUQjBwwADgm&amp;url=http%3A%2F%2Fwww.mazaraonline.it%2Fpublic_html%2Fwp-content%2Fuploads%2F2010%2F07%2Fcaronte.jpg&amp;ei=aVybUqzhGImO7QbwwoGoDg&amp;psig=AFQjCNEl29ao5tqG1Jg7OdRLkWcp_LGZbg&amp;ust=1385999849453249"/>
          <p:cNvPicPr>
            <a:picLocks noChangeAspect="1" noChangeArrowheads="1"/>
          </p:cNvPicPr>
          <p:nvPr/>
        </p:nvPicPr>
        <p:blipFill>
          <a:blip r:embed="rId2" cstate="print"/>
          <a:srcRect/>
          <a:stretch>
            <a:fillRect/>
          </a:stretch>
        </p:blipFill>
        <p:spPr bwMode="auto">
          <a:xfrm>
            <a:off x="179388" y="260350"/>
            <a:ext cx="3881437" cy="2592388"/>
          </a:xfrm>
          <a:prstGeom prst="rect">
            <a:avLst/>
          </a:prstGeom>
          <a:noFill/>
          <a:ln w="9525">
            <a:noFill/>
            <a:miter lim="800000"/>
            <a:headEnd/>
            <a:tailEnd/>
          </a:ln>
        </p:spPr>
      </p:pic>
      <p:sp>
        <p:nvSpPr>
          <p:cNvPr id="6" name="CasellaDiTesto 5"/>
          <p:cNvSpPr txBox="1"/>
          <p:nvPr/>
        </p:nvSpPr>
        <p:spPr>
          <a:xfrm>
            <a:off x="179388" y="2894013"/>
            <a:ext cx="2089150" cy="247650"/>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a:solidFill>
                  <a:srgbClr val="000099"/>
                </a:solidFill>
                <a:latin typeface="+mn-lt"/>
                <a:cs typeface="+mn-cs"/>
              </a:rPr>
              <a:t>Gustave </a:t>
            </a:r>
            <a:r>
              <a:rPr lang="it-IT" sz="1000" b="1" dirty="0" err="1">
                <a:solidFill>
                  <a:srgbClr val="000099"/>
                </a:solidFill>
                <a:latin typeface="+mn-lt"/>
                <a:cs typeface="+mn-cs"/>
              </a:rPr>
              <a:t>Doré</a:t>
            </a:r>
            <a:endParaRPr lang="it-IT" sz="1000" b="1" dirty="0">
              <a:solidFill>
                <a:srgbClr val="000099"/>
              </a:solidFill>
              <a:latin typeface="+mn-lt"/>
              <a:cs typeface="+mn-cs"/>
            </a:endParaRPr>
          </a:p>
        </p:txBody>
      </p:sp>
      <p:sp>
        <p:nvSpPr>
          <p:cNvPr id="28679" name="CasellaDiTesto 6"/>
          <p:cNvSpPr txBox="1">
            <a:spLocks noChangeArrowheads="1"/>
          </p:cNvSpPr>
          <p:nvPr/>
        </p:nvSpPr>
        <p:spPr bwMode="auto">
          <a:xfrm>
            <a:off x="179388" y="3406775"/>
            <a:ext cx="8640762" cy="3046413"/>
          </a:xfrm>
          <a:prstGeom prst="rect">
            <a:avLst/>
          </a:prstGeom>
          <a:noFill/>
          <a:ln w="9525">
            <a:noFill/>
            <a:miter lim="800000"/>
            <a:headEnd/>
            <a:tailEnd/>
          </a:ln>
        </p:spPr>
        <p:txBody>
          <a:bodyPr>
            <a:spAutoFit/>
          </a:bodyPr>
          <a:lstStyle/>
          <a:p>
            <a:r>
              <a:rPr lang="it-IT" sz="2400">
                <a:solidFill>
                  <a:srgbClr val="FFC000"/>
                </a:solidFill>
                <a:latin typeface="Times New Roman" pitchFamily="18" charset="0"/>
                <a:cs typeface="Times New Roman" pitchFamily="18" charset="0"/>
              </a:rPr>
              <a:t>Vecchio figlio di Erebo e di Notte, Caronte traghetta anime dal vestibolo al bordo dell’abisso infernale, spingendo con una pertica il suo barcone sulle acque melmose del fiume Acheronte, fin dai tempi di Eracle ed Orfeo</a:t>
            </a:r>
          </a:p>
          <a:p>
            <a:endParaRPr lang="it-IT" sz="2400">
              <a:solidFill>
                <a:srgbClr val="FFC000"/>
              </a:solidFill>
              <a:latin typeface="Times New Roman" pitchFamily="18" charset="0"/>
              <a:cs typeface="Times New Roman" pitchFamily="18" charset="0"/>
            </a:endParaRPr>
          </a:p>
          <a:p>
            <a:r>
              <a:rPr lang="it-IT" sz="2400">
                <a:solidFill>
                  <a:srgbClr val="FFC000"/>
                </a:solidFill>
                <a:latin typeface="Times New Roman" pitchFamily="18" charset="0"/>
                <a:cs typeface="Times New Roman" pitchFamily="18" charset="0"/>
              </a:rPr>
              <a:t>Dante lo assume dalle favole antiche fra i demoni che pattugliano il suo inferno, forse confortato da un passo di San Paolo in cui gli idoli pagani figurano fallaci emanazioni di Satana</a:t>
            </a:r>
            <a:endParaRPr lang="it-IT" sz="2400">
              <a:solidFill>
                <a:srgbClr val="FFC000"/>
              </a:solidFill>
              <a:latin typeface="Constantia"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51520" y="267613"/>
            <a:ext cx="3960440" cy="1200329"/>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E tu che </a:t>
            </a:r>
            <a:r>
              <a:rPr lang="it-IT" b="1" dirty="0" err="1">
                <a:latin typeface="Times New Roman" pitchFamily="18" charset="0"/>
                <a:cs typeface="Times New Roman" pitchFamily="18" charset="0"/>
              </a:rPr>
              <a:t>se’</a:t>
            </a:r>
            <a:r>
              <a:rPr lang="it-IT" b="1" dirty="0">
                <a:latin typeface="Times New Roman" pitchFamily="18" charset="0"/>
                <a:cs typeface="Times New Roman" pitchFamily="18" charset="0"/>
              </a:rPr>
              <a:t> costì, anima viva,                 </a:t>
            </a:r>
            <a:r>
              <a:rPr lang="it-IT" b="1" dirty="0" err="1">
                <a:latin typeface="Times New Roman" pitchFamily="18" charset="0"/>
                <a:cs typeface="Times New Roman" pitchFamily="18" charset="0"/>
              </a:rPr>
              <a:t>pàrtiti</a:t>
            </a:r>
            <a:r>
              <a:rPr lang="it-IT" b="1" dirty="0">
                <a:latin typeface="Times New Roman" pitchFamily="18" charset="0"/>
                <a:cs typeface="Times New Roman" pitchFamily="18" charset="0"/>
              </a:rPr>
              <a:t> da </a:t>
            </a:r>
            <a:r>
              <a:rPr lang="it-IT" b="1" dirty="0" err="1">
                <a:latin typeface="Times New Roman" pitchFamily="18" charset="0"/>
                <a:cs typeface="Times New Roman" pitchFamily="18" charset="0"/>
              </a:rPr>
              <a:t>cotesti</a:t>
            </a:r>
            <a:r>
              <a:rPr lang="it-IT" b="1" dirty="0">
                <a:latin typeface="Times New Roman" pitchFamily="18" charset="0"/>
                <a:cs typeface="Times New Roman" pitchFamily="18" charset="0"/>
              </a:rPr>
              <a:t> che son morti»</a:t>
            </a:r>
          </a:p>
          <a:p>
            <a:pPr fontAlgn="auto">
              <a:spcBef>
                <a:spcPts val="0"/>
              </a:spcBef>
              <a:spcAft>
                <a:spcPts val="0"/>
              </a:spcAft>
              <a:defRPr/>
            </a:pPr>
            <a:endParaRPr lang="it-IT" dirty="0"/>
          </a:p>
          <a:p>
            <a:pPr fontAlgn="auto">
              <a:spcBef>
                <a:spcPts val="0"/>
              </a:spcBef>
              <a:spcAft>
                <a:spcPts val="0"/>
              </a:spcAft>
              <a:defRPr/>
            </a:pPr>
            <a:r>
              <a:rPr lang="it-IT" dirty="0"/>
              <a:t>Inferno</a:t>
            </a:r>
            <a:r>
              <a:rPr lang="it-IT" dirty="0">
                <a:latin typeface="+mj-lt"/>
              </a:rPr>
              <a:t> III, 88-89</a:t>
            </a:r>
          </a:p>
        </p:txBody>
      </p:sp>
      <p:sp>
        <p:nvSpPr>
          <p:cNvPr id="3" name="CasellaDiTesto 2"/>
          <p:cNvSpPr txBox="1"/>
          <p:nvPr/>
        </p:nvSpPr>
        <p:spPr>
          <a:xfrm>
            <a:off x="251520" y="4193212"/>
            <a:ext cx="3960440"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E ‘l duca lui: «</a:t>
            </a:r>
            <a:r>
              <a:rPr lang="it-IT" b="1" dirty="0" err="1">
                <a:latin typeface="Times New Roman" pitchFamily="18" charset="0"/>
                <a:cs typeface="Times New Roman" pitchFamily="18" charset="0"/>
              </a:rPr>
              <a:t>Caron</a:t>
            </a:r>
            <a:r>
              <a:rPr lang="it-IT" b="1" dirty="0">
                <a:latin typeface="Times New Roman" pitchFamily="18" charset="0"/>
                <a:cs typeface="Times New Roman" pitchFamily="18" charset="0"/>
              </a:rPr>
              <a:t> non ti crucciare: vuolsi così colà dove si </a:t>
            </a:r>
            <a:r>
              <a:rPr lang="it-IT" b="1" dirty="0" err="1">
                <a:latin typeface="Times New Roman" pitchFamily="18" charset="0"/>
                <a:cs typeface="Times New Roman" pitchFamily="18" charset="0"/>
              </a:rPr>
              <a:t>puote</a:t>
            </a:r>
            <a:r>
              <a:rPr lang="it-IT" b="1" dirty="0">
                <a:latin typeface="Times New Roman" pitchFamily="18" charset="0"/>
                <a:cs typeface="Times New Roman" pitchFamily="18" charset="0"/>
              </a:rPr>
              <a:t>                  ciò che si vuole, e più non </a:t>
            </a:r>
            <a:r>
              <a:rPr lang="it-IT" b="1" dirty="0" err="1">
                <a:latin typeface="Times New Roman" pitchFamily="18" charset="0"/>
                <a:cs typeface="Times New Roman" pitchFamily="18" charset="0"/>
              </a:rPr>
              <a:t>dimandare</a:t>
            </a:r>
            <a:r>
              <a:rPr lang="it-IT" b="1" dirty="0">
                <a:latin typeface="Times New Roman" pitchFamily="18" charset="0"/>
                <a:cs typeface="Times New Roman" pitchFamily="18" charset="0"/>
              </a:rPr>
              <a:t>» </a:t>
            </a:r>
          </a:p>
          <a:p>
            <a:pPr fontAlgn="auto">
              <a:spcBef>
                <a:spcPts val="0"/>
              </a:spcBef>
              <a:spcAft>
                <a:spcPts val="0"/>
              </a:spcAft>
              <a:defRPr/>
            </a:pPr>
            <a:endParaRPr lang="it-IT" dirty="0"/>
          </a:p>
          <a:p>
            <a:pPr fontAlgn="auto">
              <a:spcBef>
                <a:spcPts val="0"/>
              </a:spcBef>
              <a:spcAft>
                <a:spcPts val="0"/>
              </a:spcAft>
              <a:defRPr/>
            </a:pPr>
            <a:r>
              <a:rPr lang="it-IT" dirty="0"/>
              <a:t>Inferno</a:t>
            </a:r>
            <a:r>
              <a:rPr lang="it-IT" dirty="0">
                <a:latin typeface="+mj-lt"/>
              </a:rPr>
              <a:t> III, 94-96</a:t>
            </a:r>
          </a:p>
        </p:txBody>
      </p:sp>
      <p:sp>
        <p:nvSpPr>
          <p:cNvPr id="29704" name="CasellaDiTesto 3"/>
          <p:cNvSpPr txBox="1">
            <a:spLocks noChangeArrowheads="1"/>
          </p:cNvSpPr>
          <p:nvPr/>
        </p:nvSpPr>
        <p:spPr bwMode="auto">
          <a:xfrm>
            <a:off x="179388" y="1773238"/>
            <a:ext cx="4032250" cy="2308225"/>
          </a:xfrm>
          <a:prstGeom prst="rect">
            <a:avLst/>
          </a:prstGeom>
          <a:noFill/>
          <a:ln w="9525">
            <a:noFill/>
            <a:miter lim="800000"/>
            <a:headEnd/>
            <a:tailEnd/>
          </a:ln>
        </p:spPr>
        <p:txBody>
          <a:bodyPr>
            <a:spAutoFit/>
          </a:bodyPr>
          <a:lstStyle/>
          <a:p>
            <a:r>
              <a:rPr lang="it-IT" sz="2400">
                <a:solidFill>
                  <a:srgbClr val="FFC000"/>
                </a:solidFill>
                <a:latin typeface="Times New Roman" pitchFamily="18" charset="0"/>
                <a:cs typeface="Times New Roman" pitchFamily="18" charset="0"/>
              </a:rPr>
              <a:t>“Da tutt’altro porto, per tutt’altra rotta sei destinato ad approdare su tutt’altra spiaggia, con una barca molto più leggera”</a:t>
            </a:r>
          </a:p>
          <a:p>
            <a:endParaRPr lang="it-IT" sz="2400">
              <a:solidFill>
                <a:srgbClr val="FFC000"/>
              </a:solidFill>
              <a:latin typeface="Times New Roman" pitchFamily="18" charset="0"/>
              <a:cs typeface="Times New Roman" pitchFamily="18" charset="0"/>
            </a:endParaRPr>
          </a:p>
        </p:txBody>
      </p:sp>
      <p:sp>
        <p:nvSpPr>
          <p:cNvPr id="29705" name="CasellaDiTesto 4"/>
          <p:cNvSpPr txBox="1">
            <a:spLocks noChangeArrowheads="1"/>
          </p:cNvSpPr>
          <p:nvPr/>
        </p:nvSpPr>
        <p:spPr bwMode="auto">
          <a:xfrm>
            <a:off x="273050" y="5765800"/>
            <a:ext cx="3887788" cy="954107"/>
          </a:xfrm>
          <a:prstGeom prst="rect">
            <a:avLst/>
          </a:prstGeom>
          <a:noFill/>
          <a:ln w="9525">
            <a:noFill/>
            <a:miter lim="800000"/>
            <a:headEnd/>
            <a:tailEnd/>
          </a:ln>
        </p:spPr>
        <p:txBody>
          <a:bodyPr>
            <a:spAutoFit/>
          </a:bodyPr>
          <a:lstStyle/>
          <a:p>
            <a:pPr algn="ctr"/>
            <a:r>
              <a:rPr lang="it-IT" sz="28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Il viaggio di Dante </a:t>
            </a:r>
            <a:r>
              <a:rPr lang="it-IT" sz="28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è </a:t>
            </a:r>
            <a:r>
              <a:rPr lang="it-IT" sz="28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voluto </a:t>
            </a:r>
            <a:r>
              <a:rPr lang="it-IT" sz="28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da </a:t>
            </a:r>
            <a:r>
              <a:rPr lang="it-IT" sz="28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Dio</a:t>
            </a:r>
          </a:p>
        </p:txBody>
      </p:sp>
      <p:sp>
        <p:nvSpPr>
          <p:cNvPr id="6" name="CasellaDiTesto 5"/>
          <p:cNvSpPr txBox="1"/>
          <p:nvPr/>
        </p:nvSpPr>
        <p:spPr>
          <a:xfrm>
            <a:off x="4932040" y="260648"/>
            <a:ext cx="3960440"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Non impedir lo suo fatale andare:</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vuolsi così colà dove si </a:t>
            </a:r>
            <a:r>
              <a:rPr lang="it-IT" b="1" dirty="0" err="1">
                <a:latin typeface="Times New Roman" pitchFamily="18" charset="0"/>
                <a:cs typeface="Times New Roman" pitchFamily="18" charset="0"/>
              </a:rPr>
              <a:t>puote</a:t>
            </a:r>
            <a:r>
              <a:rPr lang="it-IT" b="1" dirty="0">
                <a:latin typeface="Times New Roman" pitchFamily="18" charset="0"/>
                <a:cs typeface="Times New Roman" pitchFamily="18" charset="0"/>
              </a:rPr>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ciò che si vuole, e più non </a:t>
            </a:r>
            <a:r>
              <a:rPr lang="it-IT" b="1" dirty="0" err="1">
                <a:latin typeface="Times New Roman" pitchFamily="18" charset="0"/>
                <a:cs typeface="Times New Roman" pitchFamily="18" charset="0"/>
              </a:rPr>
              <a:t>dimandare</a:t>
            </a:r>
            <a:r>
              <a:rPr lang="it-IT" b="1" dirty="0">
                <a:latin typeface="Times New Roman" pitchFamily="18" charset="0"/>
                <a:cs typeface="Times New Roman" pitchFamily="18" charset="0"/>
              </a:rPr>
              <a:t> »</a:t>
            </a:r>
          </a:p>
          <a:p>
            <a:pPr fontAlgn="auto">
              <a:spcBef>
                <a:spcPts val="0"/>
              </a:spcBef>
              <a:spcAft>
                <a:spcPts val="0"/>
              </a:spcAft>
              <a:defRPr/>
            </a:pPr>
            <a:endParaRPr lang="it-IT" dirty="0">
              <a:latin typeface="Times New Roman" pitchFamily="18" charset="0"/>
              <a:cs typeface="Times New Roman" pitchFamily="18" charset="0"/>
            </a:endParaRPr>
          </a:p>
          <a:p>
            <a:pPr fontAlgn="auto">
              <a:spcBef>
                <a:spcPts val="0"/>
              </a:spcBef>
              <a:spcAft>
                <a:spcPts val="0"/>
              </a:spcAft>
              <a:defRPr/>
            </a:pPr>
            <a:r>
              <a:rPr lang="it-IT" dirty="0">
                <a:latin typeface="Times New Roman" pitchFamily="18" charset="0"/>
                <a:cs typeface="Times New Roman" pitchFamily="18" charset="0"/>
              </a:rPr>
              <a:t>Inferno V, 22-24</a:t>
            </a:r>
          </a:p>
        </p:txBody>
      </p:sp>
      <p:sp>
        <p:nvSpPr>
          <p:cNvPr id="7" name="CasellaDiTesto 6"/>
          <p:cNvSpPr txBox="1"/>
          <p:nvPr/>
        </p:nvSpPr>
        <p:spPr>
          <a:xfrm>
            <a:off x="4932040" y="5120024"/>
            <a:ext cx="3960440"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Non è </a:t>
            </a:r>
            <a:r>
              <a:rPr lang="it-IT" b="1" dirty="0" err="1">
                <a:latin typeface="Times New Roman" pitchFamily="18" charset="0"/>
                <a:cs typeface="Times New Roman" pitchFamily="18" charset="0"/>
              </a:rPr>
              <a:t>sanza</a:t>
            </a:r>
            <a:r>
              <a:rPr lang="it-IT" b="1" dirty="0">
                <a:latin typeface="Times New Roman" pitchFamily="18" charset="0"/>
                <a:cs typeface="Times New Roman" pitchFamily="18" charset="0"/>
              </a:rPr>
              <a:t> </a:t>
            </a:r>
            <a:r>
              <a:rPr lang="it-IT" b="1" dirty="0" err="1">
                <a:latin typeface="Times New Roman" pitchFamily="18" charset="0"/>
                <a:cs typeface="Times New Roman" pitchFamily="18" charset="0"/>
              </a:rPr>
              <a:t>cagion</a:t>
            </a:r>
            <a:r>
              <a:rPr lang="it-IT" b="1" dirty="0">
                <a:latin typeface="Times New Roman" pitchFamily="18" charset="0"/>
                <a:cs typeface="Times New Roman" pitchFamily="18" charset="0"/>
              </a:rPr>
              <a:t> l’andare al cupo:</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vuolsi ne l’alto, là dove Michele</a:t>
            </a:r>
            <a:br>
              <a:rPr lang="it-IT" b="1" dirty="0">
                <a:latin typeface="Times New Roman" pitchFamily="18" charset="0"/>
                <a:cs typeface="Times New Roman" pitchFamily="18" charset="0"/>
              </a:rPr>
            </a:br>
            <a:r>
              <a:rPr lang="it-IT" b="1" dirty="0" err="1">
                <a:latin typeface="Times New Roman" pitchFamily="18" charset="0"/>
                <a:cs typeface="Times New Roman" pitchFamily="18" charset="0"/>
              </a:rPr>
              <a:t>fé</a:t>
            </a:r>
            <a:r>
              <a:rPr lang="it-IT" b="1" dirty="0">
                <a:latin typeface="Times New Roman" pitchFamily="18" charset="0"/>
                <a:cs typeface="Times New Roman" pitchFamily="18" charset="0"/>
              </a:rPr>
              <a:t> la vendetta del superbo </a:t>
            </a:r>
            <a:r>
              <a:rPr lang="it-IT" b="1" dirty="0" err="1">
                <a:latin typeface="Times New Roman" pitchFamily="18" charset="0"/>
                <a:cs typeface="Times New Roman" pitchFamily="18" charset="0"/>
              </a:rPr>
              <a:t>strupo</a:t>
            </a:r>
            <a:r>
              <a:rPr lang="it-IT" b="1" dirty="0">
                <a:latin typeface="Times New Roman" pitchFamily="18" charset="0"/>
                <a:cs typeface="Times New Roman" pitchFamily="18" charset="0"/>
              </a:rPr>
              <a:t> »</a:t>
            </a:r>
          </a:p>
          <a:p>
            <a:pPr fontAlgn="auto">
              <a:spcBef>
                <a:spcPts val="0"/>
              </a:spcBef>
              <a:spcAft>
                <a:spcPts val="0"/>
              </a:spcAft>
              <a:defRPr/>
            </a:pPr>
            <a:endParaRPr lang="it-IT" dirty="0">
              <a:latin typeface="Times New Roman" pitchFamily="18" charset="0"/>
              <a:cs typeface="Times New Roman" pitchFamily="18" charset="0"/>
            </a:endParaRPr>
          </a:p>
          <a:p>
            <a:pPr fontAlgn="auto">
              <a:spcBef>
                <a:spcPts val="0"/>
              </a:spcBef>
              <a:spcAft>
                <a:spcPts val="0"/>
              </a:spcAft>
              <a:defRPr/>
            </a:pPr>
            <a:r>
              <a:rPr lang="it-IT" dirty="0">
                <a:latin typeface="Times New Roman" pitchFamily="18" charset="0"/>
                <a:cs typeface="Times New Roman" pitchFamily="18" charset="0"/>
              </a:rPr>
              <a:t>Inferno VII, 10-12</a:t>
            </a:r>
          </a:p>
        </p:txBody>
      </p:sp>
      <p:pic>
        <p:nvPicPr>
          <p:cNvPr id="29712" name="Picture 2" descr="http://upload.wikimedia.org/wikipedia/commons/3/3b/Inf._05_Minosse%2C_Giovanni_di_Paolo_%28c.1403%E2%80%931483%29.jpg"/>
          <p:cNvPicPr>
            <a:picLocks noChangeAspect="1" noChangeArrowheads="1"/>
          </p:cNvPicPr>
          <p:nvPr/>
        </p:nvPicPr>
        <p:blipFill>
          <a:blip r:embed="rId2" cstate="print"/>
          <a:srcRect/>
          <a:stretch>
            <a:fillRect/>
          </a:stretch>
        </p:blipFill>
        <p:spPr bwMode="auto">
          <a:xfrm>
            <a:off x="5651500" y="1819275"/>
            <a:ext cx="2665413" cy="1393825"/>
          </a:xfrm>
          <a:prstGeom prst="rect">
            <a:avLst/>
          </a:prstGeom>
          <a:noFill/>
          <a:ln w="9525">
            <a:noFill/>
            <a:miter lim="800000"/>
            <a:headEnd/>
            <a:tailEnd/>
          </a:ln>
        </p:spPr>
      </p:pic>
      <p:sp>
        <p:nvSpPr>
          <p:cNvPr id="9" name="CasellaDiTesto 8"/>
          <p:cNvSpPr txBox="1"/>
          <p:nvPr/>
        </p:nvSpPr>
        <p:spPr>
          <a:xfrm>
            <a:off x="7956550" y="1341438"/>
            <a:ext cx="792163" cy="246062"/>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Minosse</a:t>
            </a:r>
            <a:endParaRPr lang="it-IT" sz="1000" b="1" dirty="0">
              <a:solidFill>
                <a:srgbClr val="000099"/>
              </a:solidFill>
              <a:latin typeface="+mn-lt"/>
              <a:cs typeface="+mn-cs"/>
            </a:endParaRPr>
          </a:p>
        </p:txBody>
      </p:sp>
      <p:pic>
        <p:nvPicPr>
          <p:cNvPr id="29714" name="Immagine 9" descr="Priamo della Quercia, Pluto prostrato dinnanzi a Dante e Virgilio; Dantee Virgilio osservano gli avari e i prodighi che sospingono sassi; iracondi eaccidiosi nella palude Stigia"/>
          <p:cNvPicPr>
            <a:picLocks noChangeAspect="1" noChangeArrowheads="1"/>
          </p:cNvPicPr>
          <p:nvPr/>
        </p:nvPicPr>
        <p:blipFill>
          <a:blip r:embed="rId3" cstate="print"/>
          <a:srcRect/>
          <a:stretch>
            <a:fillRect/>
          </a:stretch>
        </p:blipFill>
        <p:spPr bwMode="auto">
          <a:xfrm>
            <a:off x="5651500" y="3644900"/>
            <a:ext cx="2644775" cy="1366838"/>
          </a:xfrm>
          <a:prstGeom prst="rect">
            <a:avLst/>
          </a:prstGeom>
          <a:noFill/>
          <a:ln w="9525">
            <a:noFill/>
            <a:miter lim="800000"/>
            <a:headEnd/>
            <a:tailEnd/>
          </a:ln>
        </p:spPr>
      </p:pic>
      <p:sp>
        <p:nvSpPr>
          <p:cNvPr id="12" name="CasellaDiTesto 11"/>
          <p:cNvSpPr txBox="1"/>
          <p:nvPr/>
        </p:nvSpPr>
        <p:spPr>
          <a:xfrm>
            <a:off x="7956550" y="6207125"/>
            <a:ext cx="792163" cy="246063"/>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Pluto</a:t>
            </a:r>
            <a:endParaRPr lang="it-IT" sz="1000" b="1" dirty="0">
              <a:solidFill>
                <a:srgbClr val="000099"/>
              </a:solidFill>
              <a:latin typeface="+mn-lt"/>
              <a:cs typeface="+mn-cs"/>
            </a:endParaRPr>
          </a:p>
        </p:txBody>
      </p:sp>
      <p:sp>
        <p:nvSpPr>
          <p:cNvPr id="13" name="CasellaDiTesto 12"/>
          <p:cNvSpPr txBox="1"/>
          <p:nvPr/>
        </p:nvSpPr>
        <p:spPr>
          <a:xfrm>
            <a:off x="5940425" y="3284538"/>
            <a:ext cx="2087563" cy="246062"/>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err="1">
                <a:solidFill>
                  <a:srgbClr val="000099"/>
                </a:solidFill>
                <a:latin typeface="+mn-lt"/>
                <a:cs typeface="+mn-cs"/>
              </a:rPr>
              <a:t>Priamo</a:t>
            </a:r>
            <a:r>
              <a:rPr lang="it-IT" sz="1000" b="1" dirty="0">
                <a:solidFill>
                  <a:srgbClr val="000099"/>
                </a:solidFill>
                <a:latin typeface="+mn-lt"/>
                <a:cs typeface="+mn-cs"/>
              </a:rPr>
              <a:t> della Quercia</a:t>
            </a:r>
          </a:p>
        </p:txBody>
      </p:sp>
      <p:sp>
        <p:nvSpPr>
          <p:cNvPr id="14" name="CasellaDiTesto 13"/>
          <p:cNvSpPr txBox="1"/>
          <p:nvPr/>
        </p:nvSpPr>
        <p:spPr>
          <a:xfrm>
            <a:off x="3203848" y="5229200"/>
            <a:ext cx="792163" cy="246063"/>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smtClean="0">
                <a:solidFill>
                  <a:srgbClr val="000099"/>
                </a:solidFill>
                <a:effectLst>
                  <a:outerShdw blurRad="38100" dist="38100" dir="2700000" algn="tl">
                    <a:srgbClr val="000000">
                      <a:alpha val="43137"/>
                    </a:srgbClr>
                  </a:outerShdw>
                </a:effectLst>
                <a:latin typeface="+mn-lt"/>
                <a:cs typeface="+mn-cs"/>
              </a:rPr>
              <a:t>Caronte</a:t>
            </a:r>
            <a:endParaRPr lang="it-IT" sz="1000" b="1" dirty="0">
              <a:solidFill>
                <a:srgbClr val="000099"/>
              </a:solidFill>
              <a:latin typeface="+mn-lt"/>
              <a:cs typeface="+mn-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asellaDiTesto 1"/>
          <p:cNvSpPr txBox="1">
            <a:spLocks noChangeArrowheads="1"/>
          </p:cNvSpPr>
          <p:nvPr/>
        </p:nvSpPr>
        <p:spPr bwMode="auto">
          <a:xfrm>
            <a:off x="250825" y="188913"/>
            <a:ext cx="4608513" cy="4154487"/>
          </a:xfrm>
          <a:prstGeom prst="rect">
            <a:avLst/>
          </a:prstGeom>
          <a:noFill/>
          <a:ln w="9525">
            <a:noFill/>
            <a:miter lim="800000"/>
            <a:headEnd/>
            <a:tailEnd/>
          </a:ln>
        </p:spPr>
        <p:txBody>
          <a:bodyPr>
            <a:spAutoFit/>
          </a:bodyPr>
          <a:lstStyle/>
          <a:p>
            <a:r>
              <a:rPr lang="it-IT" sz="2400" dirty="0">
                <a:solidFill>
                  <a:srgbClr val="FFC000"/>
                </a:solidFill>
                <a:latin typeface="Times New Roman" pitchFamily="18" charset="0"/>
                <a:cs typeface="Times New Roman" pitchFamily="18" charset="0"/>
              </a:rPr>
              <a:t>I dannati si accalcano lungo la sponda e Caronte fa loro cenno di salire sulla sua barca: stipa le anime dentro di essa e batte col suo remo qualunque anima tenti di adagiarsi sul fondo                                        </a:t>
            </a:r>
          </a:p>
          <a:p>
            <a:endParaRPr lang="it-IT" sz="2400" dirty="0">
              <a:solidFill>
                <a:srgbClr val="FFC000"/>
              </a:solidFill>
              <a:latin typeface="Times New Roman" pitchFamily="18" charset="0"/>
              <a:cs typeface="Times New Roman" pitchFamily="18" charset="0"/>
            </a:endParaRPr>
          </a:p>
          <a:p>
            <a:r>
              <a:rPr lang="it-IT" sz="2400" dirty="0">
                <a:solidFill>
                  <a:srgbClr val="FFC000"/>
                </a:solidFill>
                <a:latin typeface="Times New Roman" pitchFamily="18" charset="0"/>
                <a:cs typeface="Times New Roman" pitchFamily="18" charset="0"/>
              </a:rPr>
              <a:t>I dannati si gettano dalla riva alla barca proprio come le foglie </a:t>
            </a:r>
            <a:r>
              <a:rPr lang="it-IT" sz="2400" dirty="0" smtClean="0">
                <a:solidFill>
                  <a:srgbClr val="FFC000"/>
                </a:solidFill>
                <a:latin typeface="Times New Roman" pitchFamily="18" charset="0"/>
                <a:cs typeface="Times New Roman" pitchFamily="18" charset="0"/>
              </a:rPr>
              <a:t>  cadono </a:t>
            </a:r>
            <a:r>
              <a:rPr lang="it-IT" sz="2400" dirty="0">
                <a:solidFill>
                  <a:srgbClr val="FFC000"/>
                </a:solidFill>
                <a:latin typeface="Times New Roman" pitchFamily="18" charset="0"/>
                <a:cs typeface="Times New Roman" pitchFamily="18" charset="0"/>
              </a:rPr>
              <a:t>dagli alberi in autunno                                                                 </a:t>
            </a:r>
          </a:p>
          <a:p>
            <a:endParaRPr lang="it-IT" sz="2400" dirty="0">
              <a:solidFill>
                <a:srgbClr val="FFC000"/>
              </a:solidFill>
              <a:latin typeface="Times New Roman" pitchFamily="18" charset="0"/>
              <a:cs typeface="Times New Roman" pitchFamily="18" charset="0"/>
            </a:endParaRPr>
          </a:p>
        </p:txBody>
      </p:sp>
      <p:sp>
        <p:nvSpPr>
          <p:cNvPr id="3" name="CasellaDiTesto 2"/>
          <p:cNvSpPr txBox="1"/>
          <p:nvPr/>
        </p:nvSpPr>
        <p:spPr>
          <a:xfrm>
            <a:off x="4995838" y="188640"/>
            <a:ext cx="3960440"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err="1">
                <a:latin typeface="Times New Roman" pitchFamily="18" charset="0"/>
                <a:cs typeface="Times New Roman" pitchFamily="18" charset="0"/>
              </a:rPr>
              <a:t>Caron</a:t>
            </a:r>
            <a:r>
              <a:rPr lang="it-IT" b="1" dirty="0">
                <a:latin typeface="Times New Roman" pitchFamily="18" charset="0"/>
                <a:cs typeface="Times New Roman" pitchFamily="18" charset="0"/>
              </a:rPr>
              <a:t> </a:t>
            </a:r>
            <a:r>
              <a:rPr lang="it-IT" b="1" dirty="0" err="1">
                <a:latin typeface="Times New Roman" pitchFamily="18" charset="0"/>
                <a:cs typeface="Times New Roman" pitchFamily="18" charset="0"/>
              </a:rPr>
              <a:t>dimonio</a:t>
            </a:r>
            <a:r>
              <a:rPr lang="it-IT" b="1" dirty="0">
                <a:latin typeface="Times New Roman" pitchFamily="18" charset="0"/>
                <a:cs typeface="Times New Roman" pitchFamily="18" charset="0"/>
              </a:rPr>
              <a:t>, con occhi di </a:t>
            </a:r>
            <a:r>
              <a:rPr lang="it-IT" b="1" dirty="0" err="1">
                <a:latin typeface="Times New Roman" pitchFamily="18" charset="0"/>
                <a:cs typeface="Times New Roman" pitchFamily="18" charset="0"/>
              </a:rPr>
              <a:t>bragia</a:t>
            </a:r>
            <a:r>
              <a:rPr lang="it-IT" b="1" dirty="0">
                <a:latin typeface="Times New Roman" pitchFamily="18" charset="0"/>
                <a:cs typeface="Times New Roman" pitchFamily="18" charset="0"/>
              </a:rPr>
              <a:t> loro accennando, tutte le raccoglie;  batte col remo qualunque s’adagia.</a:t>
            </a:r>
          </a:p>
          <a:p>
            <a:pPr fontAlgn="auto">
              <a:spcBef>
                <a:spcPts val="0"/>
              </a:spcBef>
              <a:spcAft>
                <a:spcPts val="0"/>
              </a:spcAft>
              <a:defRPr/>
            </a:pPr>
            <a:endParaRPr lang="it-IT" dirty="0"/>
          </a:p>
          <a:p>
            <a:pPr fontAlgn="auto">
              <a:spcBef>
                <a:spcPts val="0"/>
              </a:spcBef>
              <a:spcAft>
                <a:spcPts val="0"/>
              </a:spcAft>
              <a:defRPr/>
            </a:pPr>
            <a:r>
              <a:rPr lang="it-IT" dirty="0"/>
              <a:t>Inferno</a:t>
            </a:r>
            <a:r>
              <a:rPr lang="it-IT" dirty="0">
                <a:latin typeface="+mj-lt"/>
              </a:rPr>
              <a:t> III, 109-111</a:t>
            </a:r>
          </a:p>
        </p:txBody>
      </p:sp>
      <p:sp>
        <p:nvSpPr>
          <p:cNvPr id="4" name="CasellaDiTesto 3"/>
          <p:cNvSpPr txBox="1"/>
          <p:nvPr/>
        </p:nvSpPr>
        <p:spPr>
          <a:xfrm>
            <a:off x="4784379" y="2780928"/>
            <a:ext cx="4140000" cy="1754326"/>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Come d’autunno si </a:t>
            </a:r>
            <a:r>
              <a:rPr lang="it-IT" b="1" dirty="0" err="1">
                <a:latin typeface="Times New Roman" pitchFamily="18" charset="0"/>
                <a:cs typeface="Times New Roman" pitchFamily="18" charset="0"/>
              </a:rPr>
              <a:t>levan</a:t>
            </a:r>
            <a:r>
              <a:rPr lang="it-IT" b="1" dirty="0">
                <a:latin typeface="Times New Roman" pitchFamily="18" charset="0"/>
                <a:cs typeface="Times New Roman" pitchFamily="18" charset="0"/>
              </a:rPr>
              <a:t> le foglie      l’una appresso de l’altra, fin che ‘l ramo</a:t>
            </a:r>
          </a:p>
          <a:p>
            <a:pPr fontAlgn="auto">
              <a:spcBef>
                <a:spcPts val="0"/>
              </a:spcBef>
              <a:spcAft>
                <a:spcPts val="0"/>
              </a:spcAft>
              <a:defRPr/>
            </a:pPr>
            <a:r>
              <a:rPr lang="it-IT" b="1" dirty="0">
                <a:latin typeface="Times New Roman" pitchFamily="18" charset="0"/>
                <a:cs typeface="Times New Roman" pitchFamily="18" charset="0"/>
              </a:rPr>
              <a:t>vede a la terra tutte le sue spoglie,</a:t>
            </a:r>
          </a:p>
          <a:p>
            <a:pPr fontAlgn="auto">
              <a:spcBef>
                <a:spcPts val="0"/>
              </a:spcBef>
              <a:spcAft>
                <a:spcPts val="0"/>
              </a:spcAft>
              <a:defRPr/>
            </a:pPr>
            <a:endParaRPr lang="it-IT" dirty="0"/>
          </a:p>
          <a:p>
            <a:pPr fontAlgn="auto">
              <a:spcBef>
                <a:spcPts val="0"/>
              </a:spcBef>
              <a:spcAft>
                <a:spcPts val="0"/>
              </a:spcAft>
              <a:defRPr/>
            </a:pPr>
            <a:r>
              <a:rPr lang="it-IT" dirty="0"/>
              <a:t>Inferno</a:t>
            </a:r>
            <a:r>
              <a:rPr lang="it-IT" dirty="0">
                <a:latin typeface="+mj-lt"/>
              </a:rPr>
              <a:t> III, 112-114</a:t>
            </a:r>
          </a:p>
        </p:txBody>
      </p:sp>
      <p:pic>
        <p:nvPicPr>
          <p:cNvPr id="30729" name="Picture 2" descr="http://www.google.it/url?sa=i&amp;source=images&amp;cd=&amp;docid=76bhi8z8pWRmtM&amp;tbnid=ECkmWpbbcb7QFM:&amp;ved=0CAUQjBwwAA&amp;url=http%3A%2F%2Fwww.capurromrc.it%2Fdevil%2Fdore39.jpg&amp;ei=knWbUqWkIIrn7AadsYGoBA&amp;psig=AFQjCNF_w3w_B_gRR8P36hh3PvfHHIhc5w&amp;ust=1386006290598064"/>
          <p:cNvPicPr>
            <a:picLocks noChangeAspect="1" noChangeArrowheads="1"/>
          </p:cNvPicPr>
          <p:nvPr/>
        </p:nvPicPr>
        <p:blipFill>
          <a:blip r:embed="rId2" cstate="print"/>
          <a:srcRect/>
          <a:stretch>
            <a:fillRect/>
          </a:stretch>
        </p:blipFill>
        <p:spPr bwMode="auto">
          <a:xfrm>
            <a:off x="250825" y="3933825"/>
            <a:ext cx="3467100" cy="2754313"/>
          </a:xfrm>
          <a:prstGeom prst="rect">
            <a:avLst/>
          </a:prstGeom>
          <a:noFill/>
          <a:ln w="9525">
            <a:noFill/>
            <a:miter lim="800000"/>
            <a:headEnd/>
            <a:tailEnd/>
          </a:ln>
        </p:spPr>
      </p:pic>
      <p:sp>
        <p:nvSpPr>
          <p:cNvPr id="8" name="CasellaDiTesto 7"/>
          <p:cNvSpPr txBox="1"/>
          <p:nvPr/>
        </p:nvSpPr>
        <p:spPr>
          <a:xfrm>
            <a:off x="4932040" y="5157192"/>
            <a:ext cx="4032448"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err="1">
                <a:latin typeface="Times New Roman" pitchFamily="18" charset="0"/>
                <a:cs typeface="Times New Roman" pitchFamily="18" charset="0"/>
              </a:rPr>
              <a:t>similemente</a:t>
            </a:r>
            <a:r>
              <a:rPr lang="it-IT" b="1" dirty="0">
                <a:latin typeface="Times New Roman" pitchFamily="18" charset="0"/>
                <a:cs typeface="Times New Roman" pitchFamily="18" charset="0"/>
              </a:rPr>
              <a:t> il mal seme d’Adamo          </a:t>
            </a:r>
            <a:r>
              <a:rPr lang="it-IT" b="1" dirty="0" err="1">
                <a:latin typeface="Times New Roman" pitchFamily="18" charset="0"/>
                <a:cs typeface="Times New Roman" pitchFamily="18" charset="0"/>
              </a:rPr>
              <a:t>gittansi</a:t>
            </a:r>
            <a:r>
              <a:rPr lang="it-IT" b="1" dirty="0">
                <a:latin typeface="Times New Roman" pitchFamily="18" charset="0"/>
                <a:cs typeface="Times New Roman" pitchFamily="18" charset="0"/>
              </a:rPr>
              <a:t> di quel </a:t>
            </a:r>
            <a:r>
              <a:rPr lang="it-IT" b="1" dirty="0" err="1">
                <a:latin typeface="Times New Roman" pitchFamily="18" charset="0"/>
                <a:cs typeface="Times New Roman" pitchFamily="18" charset="0"/>
              </a:rPr>
              <a:t>lito</a:t>
            </a:r>
            <a:r>
              <a:rPr lang="it-IT" b="1" dirty="0">
                <a:latin typeface="Times New Roman" pitchFamily="18" charset="0"/>
                <a:cs typeface="Times New Roman" pitchFamily="18" charset="0"/>
              </a:rPr>
              <a:t> ad una ad una,         per cenni come </a:t>
            </a:r>
            <a:r>
              <a:rPr lang="it-IT" b="1" dirty="0" err="1">
                <a:latin typeface="Times New Roman" pitchFamily="18" charset="0"/>
                <a:cs typeface="Times New Roman" pitchFamily="18" charset="0"/>
              </a:rPr>
              <a:t>augel</a:t>
            </a:r>
            <a:r>
              <a:rPr lang="it-IT" b="1" dirty="0">
                <a:latin typeface="Times New Roman" pitchFamily="18" charset="0"/>
                <a:cs typeface="Times New Roman" pitchFamily="18" charset="0"/>
              </a:rPr>
              <a:t> per suo richiamo</a:t>
            </a:r>
          </a:p>
          <a:p>
            <a:pPr fontAlgn="auto">
              <a:spcBef>
                <a:spcPts val="0"/>
              </a:spcBef>
              <a:spcAft>
                <a:spcPts val="0"/>
              </a:spcAft>
              <a:defRPr/>
            </a:pPr>
            <a:endParaRPr lang="it-IT" dirty="0"/>
          </a:p>
          <a:p>
            <a:pPr fontAlgn="auto">
              <a:spcBef>
                <a:spcPts val="0"/>
              </a:spcBef>
              <a:spcAft>
                <a:spcPts val="0"/>
              </a:spcAft>
              <a:defRPr/>
            </a:pPr>
            <a:r>
              <a:rPr lang="it-IT" dirty="0"/>
              <a:t>Inferno</a:t>
            </a:r>
            <a:r>
              <a:rPr lang="it-IT" dirty="0">
                <a:latin typeface="+mj-lt"/>
              </a:rPr>
              <a:t> III, 115-117</a:t>
            </a:r>
          </a:p>
        </p:txBody>
      </p:sp>
      <p:sp>
        <p:nvSpPr>
          <p:cNvPr id="9" name="CasellaDiTesto 8"/>
          <p:cNvSpPr txBox="1"/>
          <p:nvPr/>
        </p:nvSpPr>
        <p:spPr>
          <a:xfrm>
            <a:off x="250825" y="6423025"/>
            <a:ext cx="2089150" cy="246063"/>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a:solidFill>
                  <a:srgbClr val="000099"/>
                </a:solidFill>
                <a:latin typeface="+mn-lt"/>
                <a:cs typeface="+mn-cs"/>
              </a:rPr>
              <a:t>Gustave </a:t>
            </a:r>
            <a:r>
              <a:rPr lang="it-IT" sz="1000" b="1" dirty="0" err="1">
                <a:solidFill>
                  <a:srgbClr val="000099"/>
                </a:solidFill>
                <a:latin typeface="+mn-lt"/>
                <a:cs typeface="+mn-cs"/>
              </a:rPr>
              <a:t>Doré</a:t>
            </a:r>
            <a:endParaRPr lang="it-IT" sz="1000" b="1" dirty="0">
              <a:solidFill>
                <a:srgbClr val="000099"/>
              </a:solidFill>
              <a:latin typeface="+mn-lt"/>
              <a:cs typeface="+mn-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ttangolo 1"/>
          <p:cNvSpPr>
            <a:spLocks noChangeArrowheads="1"/>
          </p:cNvSpPr>
          <p:nvPr/>
        </p:nvSpPr>
        <p:spPr bwMode="auto">
          <a:xfrm>
            <a:off x="2987675" y="192088"/>
            <a:ext cx="5976938" cy="6370637"/>
          </a:xfrm>
          <a:prstGeom prst="rect">
            <a:avLst/>
          </a:prstGeom>
          <a:noFill/>
          <a:ln w="9525">
            <a:noFill/>
            <a:miter lim="800000"/>
            <a:headEnd/>
            <a:tailEnd/>
          </a:ln>
        </p:spPr>
        <p:txBody>
          <a:bodyPr>
            <a:spAutoFit/>
          </a:bodyPr>
          <a:lstStyle/>
          <a:p>
            <a:r>
              <a:rPr lang="it-IT" sz="2400" dirty="0">
                <a:solidFill>
                  <a:srgbClr val="FFC000"/>
                </a:solidFill>
                <a:latin typeface="Times New Roman" pitchFamily="18" charset="0"/>
                <a:cs typeface="Times New Roman" pitchFamily="18" charset="0"/>
              </a:rPr>
              <a:t>I dannati sono descritti nella loro fisicità (</a:t>
            </a:r>
            <a:r>
              <a:rPr lang="it-IT" sz="2400" b="1" i="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quell’anime ch’</a:t>
            </a:r>
            <a:r>
              <a:rPr lang="it-IT" sz="2400" b="1" i="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eran</a:t>
            </a:r>
            <a:r>
              <a:rPr lang="it-IT" sz="2400" b="1" i="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lasse e nude</a:t>
            </a:r>
            <a:r>
              <a:rPr lang="it-IT" sz="2400" dirty="0">
                <a:solidFill>
                  <a:srgbClr val="FFC000"/>
                </a:solidFill>
                <a:latin typeface="Times New Roman" pitchFamily="18" charset="0"/>
                <a:cs typeface="Times New Roman" pitchFamily="18" charset="0"/>
              </a:rPr>
              <a:t>), bestemmiano e maledicono il giorno in cui sono nati (</a:t>
            </a:r>
            <a:r>
              <a:rPr lang="it-IT" sz="2400" b="1" i="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bestemmiavano Dio e </a:t>
            </a:r>
            <a:r>
              <a:rPr lang="it-IT" sz="2400" b="1" i="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lor</a:t>
            </a:r>
            <a:r>
              <a:rPr lang="it-IT" sz="2400" b="1" i="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parenti</a:t>
            </a:r>
            <a:r>
              <a:rPr lang="it-IT" sz="2400" dirty="0">
                <a:solidFill>
                  <a:srgbClr val="FFC000"/>
                </a:solidFill>
                <a:latin typeface="Times New Roman" pitchFamily="18" charset="0"/>
                <a:cs typeface="Times New Roman" pitchFamily="18" charset="0"/>
              </a:rPr>
              <a:t>), hanno un aspetto corporeo, in quanto le pene che dovranno subire provocheranno in loro un dolore fisico                                                     </a:t>
            </a:r>
          </a:p>
          <a:p>
            <a:endParaRPr lang="it-IT" sz="2400" dirty="0">
              <a:solidFill>
                <a:srgbClr val="FFC000"/>
              </a:solidFill>
              <a:latin typeface="Times New Roman" pitchFamily="18" charset="0"/>
              <a:cs typeface="Times New Roman" pitchFamily="18" charset="0"/>
            </a:endParaRPr>
          </a:p>
          <a:p>
            <a:r>
              <a:rPr lang="it-IT" sz="2400" dirty="0">
                <a:solidFill>
                  <a:srgbClr val="FFC000"/>
                </a:solidFill>
                <a:latin typeface="Times New Roman" pitchFamily="18" charset="0"/>
                <a:cs typeface="Times New Roman" pitchFamily="18" charset="0"/>
              </a:rPr>
              <a:t>Il loro gran numero, lascia intendere la diffusione del male e del peccato sulla Terra, come appare chiaro dal fatto che Caronte cerchi di stiparne il più possibile sulla sua barca e dal particolare che, prima che il traghettatore sia giunto sull'altra sponda, su quella opposta si è già formata una schiera altrettanto folta (</a:t>
            </a:r>
            <a:r>
              <a:rPr lang="it-IT" sz="2400" b="1" i="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e avanti che </a:t>
            </a:r>
            <a:r>
              <a:rPr lang="it-IT" sz="2400" b="1" i="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sien</a:t>
            </a:r>
            <a:r>
              <a:rPr lang="it-IT" sz="2400" b="1" i="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di là           discese, anche di qua nuova schiera s’</a:t>
            </a:r>
            <a:r>
              <a:rPr lang="it-IT" sz="2400" b="1" i="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auna</a:t>
            </a:r>
            <a:r>
              <a:rPr lang="it-IT" sz="2400" dirty="0">
                <a:solidFill>
                  <a:srgbClr val="FFC000"/>
                </a:solidFill>
                <a:latin typeface="Times New Roman" pitchFamily="18" charset="0"/>
                <a:cs typeface="Times New Roman" pitchFamily="18" charset="0"/>
              </a:rPr>
              <a:t>) </a:t>
            </a:r>
          </a:p>
        </p:txBody>
      </p:sp>
      <p:pic>
        <p:nvPicPr>
          <p:cNvPr id="31747" name="Picture 4" descr="http://www.google.it/url?sa=i&amp;source=images&amp;cd=&amp;docid=yC2TZnuiPSgcwM&amp;tbnid=H5QA03GFjt_hHM:&amp;ved=0CAUQjBwwAA&amp;url=http%3A%2F%2Fupload.wikimedia.org%2Fwikipedia%2Fcommons%2F5%2F51%2FStradano_Inferno_Canto_17.jpg&amp;ei=0XqbUq3TNOWO7Qb9m4HgBQ&amp;psig=AFQjCNF2Q1Xd7QU0a2IzLFGmP2qSAqeyTg&amp;ust=1386007633919456"/>
          <p:cNvPicPr>
            <a:picLocks noChangeAspect="1" noChangeArrowheads="1"/>
          </p:cNvPicPr>
          <p:nvPr/>
        </p:nvPicPr>
        <p:blipFill>
          <a:blip r:embed="rId2" cstate="print"/>
          <a:srcRect/>
          <a:stretch>
            <a:fillRect/>
          </a:stretch>
        </p:blipFill>
        <p:spPr bwMode="auto">
          <a:xfrm>
            <a:off x="179388" y="333375"/>
            <a:ext cx="2808287" cy="3527425"/>
          </a:xfrm>
          <a:prstGeom prst="rect">
            <a:avLst/>
          </a:prstGeom>
          <a:noFill/>
          <a:ln w="9525">
            <a:noFill/>
            <a:miter lim="800000"/>
            <a:headEnd/>
            <a:tailEnd/>
          </a:ln>
        </p:spPr>
      </p:pic>
      <p:sp>
        <p:nvSpPr>
          <p:cNvPr id="5" name="CasellaDiTesto 4"/>
          <p:cNvSpPr txBox="1"/>
          <p:nvPr/>
        </p:nvSpPr>
        <p:spPr>
          <a:xfrm>
            <a:off x="179388" y="3860800"/>
            <a:ext cx="2089150" cy="246063"/>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a:solidFill>
                  <a:srgbClr val="000099"/>
                </a:solidFill>
                <a:latin typeface="+mn-lt"/>
                <a:cs typeface="+mn-cs"/>
              </a:rPr>
              <a:t>Giovanni </a:t>
            </a:r>
            <a:r>
              <a:rPr lang="it-IT" sz="1000" b="1" dirty="0" err="1">
                <a:solidFill>
                  <a:srgbClr val="000099"/>
                </a:solidFill>
                <a:latin typeface="+mn-lt"/>
                <a:cs typeface="+mn-cs"/>
              </a:rPr>
              <a:t>Stradano</a:t>
            </a:r>
            <a:r>
              <a:rPr lang="it-IT" sz="1000" b="1" dirty="0">
                <a:solidFill>
                  <a:srgbClr val="000099"/>
                </a:solidFill>
                <a:latin typeface="+mn-lt"/>
                <a:cs typeface="+mn-cs"/>
              </a:rPr>
              <a:t> (1587)</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51520" y="223480"/>
            <a:ext cx="4320480" cy="923330"/>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«Or </a:t>
            </a:r>
            <a:r>
              <a:rPr lang="it-IT" b="1" dirty="0" err="1">
                <a:latin typeface="Times New Roman" pitchFamily="18" charset="0"/>
                <a:cs typeface="Times New Roman" pitchFamily="18" charset="0"/>
              </a:rPr>
              <a:t>discendiam</a:t>
            </a:r>
            <a:r>
              <a:rPr lang="it-IT" b="1" dirty="0">
                <a:latin typeface="Times New Roman" pitchFamily="18" charset="0"/>
                <a:cs typeface="Times New Roman" pitchFamily="18" charset="0"/>
              </a:rPr>
              <a:t> qua giù nel cieco mondo»,</a:t>
            </a:r>
            <a:r>
              <a:rPr lang="it-IT" dirty="0"/>
              <a:t/>
            </a:r>
            <a:br>
              <a:rPr lang="it-IT" dirty="0"/>
            </a:br>
            <a:endParaRPr lang="it-IT" dirty="0"/>
          </a:p>
          <a:p>
            <a:pPr fontAlgn="auto">
              <a:spcBef>
                <a:spcPts val="0"/>
              </a:spcBef>
              <a:spcAft>
                <a:spcPts val="0"/>
              </a:spcAft>
              <a:defRPr/>
            </a:pPr>
            <a:r>
              <a:rPr lang="it-IT" dirty="0"/>
              <a:t>Inferno</a:t>
            </a:r>
            <a:r>
              <a:rPr lang="it-IT" dirty="0">
                <a:latin typeface="+mj-lt"/>
              </a:rPr>
              <a:t> IV, 13</a:t>
            </a:r>
          </a:p>
        </p:txBody>
      </p:sp>
      <p:pic>
        <p:nvPicPr>
          <p:cNvPr id="32773" name="Picture 2" descr="Picture"/>
          <p:cNvPicPr>
            <a:picLocks noChangeAspect="1" noChangeArrowheads="1"/>
          </p:cNvPicPr>
          <p:nvPr/>
        </p:nvPicPr>
        <p:blipFill>
          <a:blip r:embed="rId2" cstate="print"/>
          <a:srcRect/>
          <a:stretch>
            <a:fillRect/>
          </a:stretch>
        </p:blipFill>
        <p:spPr bwMode="auto">
          <a:xfrm>
            <a:off x="236538" y="3357563"/>
            <a:ext cx="2390775" cy="3124200"/>
          </a:xfrm>
          <a:prstGeom prst="rect">
            <a:avLst/>
          </a:prstGeom>
          <a:noFill/>
          <a:ln w="9525">
            <a:noFill/>
            <a:miter lim="800000"/>
            <a:headEnd/>
            <a:tailEnd/>
          </a:ln>
        </p:spPr>
      </p:pic>
      <p:sp>
        <p:nvSpPr>
          <p:cNvPr id="6" name="CasellaDiTesto 5"/>
          <p:cNvSpPr txBox="1"/>
          <p:nvPr/>
        </p:nvSpPr>
        <p:spPr>
          <a:xfrm>
            <a:off x="250825" y="6524625"/>
            <a:ext cx="2089150" cy="247650"/>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a:solidFill>
                  <a:srgbClr val="000099"/>
                </a:solidFill>
                <a:latin typeface="+mn-lt"/>
                <a:cs typeface="+mn-cs"/>
              </a:rPr>
              <a:t>Giovanni </a:t>
            </a:r>
            <a:r>
              <a:rPr lang="it-IT" sz="1000" b="1" dirty="0" err="1">
                <a:solidFill>
                  <a:srgbClr val="000099"/>
                </a:solidFill>
                <a:latin typeface="+mn-lt"/>
                <a:cs typeface="+mn-cs"/>
              </a:rPr>
              <a:t>Stradano</a:t>
            </a:r>
            <a:r>
              <a:rPr lang="it-IT" sz="1000" b="1" dirty="0">
                <a:solidFill>
                  <a:srgbClr val="000099"/>
                </a:solidFill>
                <a:latin typeface="+mn-lt"/>
                <a:cs typeface="+mn-cs"/>
              </a:rPr>
              <a:t> (1587)</a:t>
            </a:r>
          </a:p>
        </p:txBody>
      </p:sp>
      <p:sp>
        <p:nvSpPr>
          <p:cNvPr id="7" name="Titolo 2"/>
          <p:cNvSpPr txBox="1">
            <a:spLocks/>
          </p:cNvSpPr>
          <p:nvPr/>
        </p:nvSpPr>
        <p:spPr>
          <a:xfrm>
            <a:off x="4788024" y="116632"/>
            <a:ext cx="4248472" cy="1080120"/>
          </a:xfrm>
          <a:prstGeom prst="rect">
            <a:avLst/>
          </a:prstGeom>
        </p:spPr>
        <p:txBody>
          <a:bodyPr/>
          <a:lstStyle/>
          <a:p>
            <a:pPr algn="ctr" fontAlgn="auto">
              <a:spcAft>
                <a:spcPts val="0"/>
              </a:spcAft>
              <a:defRPr/>
            </a:pPr>
            <a:r>
              <a:rPr lang="it-IT" sz="3200" b="1" spc="-100" dirty="0">
                <a:ln w="3200">
                  <a:solidFill>
                    <a:schemeClr val="bg2">
                      <a:shade val="75000"/>
                      <a:alpha val="25000"/>
                    </a:schemeClr>
                  </a:solidFill>
                  <a:prstDash val="solid"/>
                  <a:round/>
                </a:ln>
                <a:solidFill>
                  <a:srgbClr val="FFC000"/>
                </a:solidFill>
                <a:effectLst>
                  <a:innerShdw blurRad="50800" dist="25400" dir="13500000">
                    <a:prstClr val="black">
                      <a:alpha val="70000"/>
                    </a:prstClr>
                  </a:innerShdw>
                </a:effectLst>
                <a:latin typeface="Times New Roman" pitchFamily="18" charset="0"/>
                <a:ea typeface="+mj-ea"/>
                <a:cs typeface="Times New Roman" pitchFamily="18" charset="0"/>
              </a:rPr>
              <a:t>I CERCHIO                   LIMBO</a:t>
            </a:r>
          </a:p>
        </p:txBody>
      </p:sp>
      <p:sp>
        <p:nvSpPr>
          <p:cNvPr id="32776" name="CasellaDiTesto 7"/>
          <p:cNvSpPr txBox="1">
            <a:spLocks noChangeArrowheads="1"/>
          </p:cNvSpPr>
          <p:nvPr/>
        </p:nvSpPr>
        <p:spPr bwMode="auto">
          <a:xfrm>
            <a:off x="179388" y="1282700"/>
            <a:ext cx="8496300" cy="5262563"/>
          </a:xfrm>
          <a:prstGeom prst="rect">
            <a:avLst/>
          </a:prstGeom>
          <a:noFill/>
          <a:ln w="9525">
            <a:noFill/>
            <a:miter lim="800000"/>
            <a:headEnd/>
            <a:tailEnd/>
          </a:ln>
        </p:spPr>
        <p:txBody>
          <a:bodyPr>
            <a:spAutoFit/>
          </a:bodyPr>
          <a:lstStyle/>
          <a:p>
            <a:r>
              <a:rPr lang="it-IT" sz="2400" dirty="0">
                <a:solidFill>
                  <a:srgbClr val="FFC000"/>
                </a:solidFill>
                <a:latin typeface="Times New Roman" pitchFamily="18" charset="0"/>
                <a:cs typeface="Times New Roman" pitchFamily="18" charset="0"/>
              </a:rPr>
              <a:t>Dante sente trarre sospiri da ogni parte, emessi dalle molte anime presenti che non subiscono alcuna pena, ove le anime non piangono, ma solo sospirano (</a:t>
            </a:r>
            <a:r>
              <a:rPr lang="it-IT" sz="2400" b="1" i="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non </a:t>
            </a:r>
            <a:r>
              <a:rPr lang="it-IT" sz="2400" b="1" i="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avea</a:t>
            </a:r>
            <a:r>
              <a:rPr lang="it-IT" sz="2400" b="1" i="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pianto mai che di sospiri</a:t>
            </a:r>
            <a:r>
              <a:rPr lang="it-IT" sz="2400" dirty="0">
                <a:solidFill>
                  <a:srgbClr val="FFC000"/>
                </a:solidFill>
                <a:latin typeface="Times New Roman" pitchFamily="18" charset="0"/>
                <a:cs typeface="Times New Roman" pitchFamily="18" charset="0"/>
              </a:rPr>
              <a:t>)                                                                                                              </a:t>
            </a:r>
          </a:p>
          <a:p>
            <a:r>
              <a:rPr lang="it-IT" sz="2400" dirty="0">
                <a:solidFill>
                  <a:srgbClr val="FFC000"/>
                </a:solidFill>
                <a:latin typeface="Times New Roman" pitchFamily="18" charset="0"/>
                <a:cs typeface="Times New Roman" pitchFamily="18" charset="0"/>
              </a:rPr>
              <a:t>                                  </a:t>
            </a:r>
          </a:p>
          <a:p>
            <a:r>
              <a:rPr lang="it-IT" sz="2400" dirty="0">
                <a:solidFill>
                  <a:srgbClr val="FFC000"/>
                </a:solidFill>
                <a:latin typeface="Times New Roman" pitchFamily="18" charset="0"/>
                <a:cs typeface="Times New Roman" pitchFamily="18" charset="0"/>
              </a:rPr>
              <a:t>                                  Queste anime non commisero alcun peccato  </a:t>
            </a:r>
          </a:p>
          <a:p>
            <a:r>
              <a:rPr lang="it-IT" sz="2400" dirty="0">
                <a:solidFill>
                  <a:srgbClr val="FFC000"/>
                </a:solidFill>
                <a:latin typeface="Times New Roman" pitchFamily="18" charset="0"/>
                <a:cs typeface="Times New Roman" pitchFamily="18" charset="0"/>
              </a:rPr>
              <a:t>                                  (</a:t>
            </a:r>
            <a:r>
              <a:rPr lang="it-IT" sz="2400" b="1" i="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ch’ei non </a:t>
            </a:r>
            <a:r>
              <a:rPr lang="it-IT" sz="2400" b="1" i="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peccaro</a:t>
            </a:r>
            <a:r>
              <a:rPr lang="it-IT" sz="2400" dirty="0">
                <a:solidFill>
                  <a:srgbClr val="FFC000"/>
                </a:solidFill>
                <a:latin typeface="Times New Roman" pitchFamily="18" charset="0"/>
                <a:cs typeface="Times New Roman" pitchFamily="18" charset="0"/>
              </a:rPr>
              <a:t>), ma non ricevettero il </a:t>
            </a:r>
          </a:p>
          <a:p>
            <a:r>
              <a:rPr lang="it-IT" sz="2400" dirty="0">
                <a:solidFill>
                  <a:srgbClr val="FFC000"/>
                </a:solidFill>
                <a:latin typeface="Times New Roman" pitchFamily="18" charset="0"/>
                <a:cs typeface="Times New Roman" pitchFamily="18" charset="0"/>
              </a:rPr>
              <a:t>                                  battesimo (</a:t>
            </a:r>
            <a:r>
              <a:rPr lang="it-IT" sz="2400" b="1" i="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perché non </a:t>
            </a:r>
            <a:r>
              <a:rPr lang="it-IT" sz="2400" b="1" i="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ebber</a:t>
            </a:r>
            <a:r>
              <a:rPr lang="it-IT" sz="2400" b="1" i="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it-IT" sz="2400" b="1" i="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battesmo</a:t>
            </a:r>
            <a:r>
              <a:rPr lang="it-IT" sz="2400" dirty="0">
                <a:solidFill>
                  <a:srgbClr val="FFC000"/>
                </a:solidFill>
                <a:latin typeface="Times New Roman" pitchFamily="18" charset="0"/>
                <a:cs typeface="Times New Roman" pitchFamily="18" charset="0"/>
              </a:rPr>
              <a:t>), il che </a:t>
            </a:r>
          </a:p>
          <a:p>
            <a:r>
              <a:rPr lang="it-IT" sz="2400" dirty="0">
                <a:solidFill>
                  <a:srgbClr val="FFC000"/>
                </a:solidFill>
                <a:latin typeface="Times New Roman" pitchFamily="18" charset="0"/>
                <a:cs typeface="Times New Roman" pitchFamily="18" charset="0"/>
              </a:rPr>
              <a:t>                                  li esclude per sempre dalla salvezza                                                             </a:t>
            </a:r>
          </a:p>
          <a:p>
            <a:r>
              <a:rPr lang="it-IT" sz="2400" dirty="0">
                <a:solidFill>
                  <a:srgbClr val="FFC000"/>
                </a:solidFill>
                <a:latin typeface="Times New Roman" pitchFamily="18" charset="0"/>
                <a:cs typeface="Times New Roman" pitchFamily="18" charset="0"/>
              </a:rPr>
              <a:t>                                  Tra di essi vi sono anche i pagani che vissero </a:t>
            </a:r>
          </a:p>
          <a:p>
            <a:r>
              <a:rPr lang="it-IT" sz="2400" dirty="0">
                <a:solidFill>
                  <a:srgbClr val="FFC000"/>
                </a:solidFill>
                <a:latin typeface="Times New Roman" pitchFamily="18" charset="0"/>
                <a:cs typeface="Times New Roman" pitchFamily="18" charset="0"/>
              </a:rPr>
              <a:t>                                  virtuosamente ma non adorarono il Dio </a:t>
            </a:r>
          </a:p>
          <a:p>
            <a:r>
              <a:rPr lang="it-IT" sz="2400" dirty="0">
                <a:solidFill>
                  <a:srgbClr val="FFC000"/>
                </a:solidFill>
                <a:latin typeface="Times New Roman" pitchFamily="18" charset="0"/>
                <a:cs typeface="Times New Roman" pitchFamily="18" charset="0"/>
              </a:rPr>
              <a:t>                                  cristiano, compreso Virgilio stesso (</a:t>
            </a:r>
            <a:r>
              <a:rPr lang="it-IT" sz="2400" b="1" i="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e di questi </a:t>
            </a:r>
          </a:p>
          <a:p>
            <a:r>
              <a:rPr lang="it-IT" sz="2400" b="1" i="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it-IT" sz="2400" b="1" i="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cotai</a:t>
            </a:r>
            <a:r>
              <a:rPr lang="it-IT" sz="2400" b="1" i="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son io </a:t>
            </a:r>
            <a:r>
              <a:rPr lang="it-IT" sz="2400" b="1" i="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medesmo</a:t>
            </a:r>
            <a:r>
              <a:rPr lang="it-IT" sz="2400" dirty="0">
                <a:solidFill>
                  <a:srgbClr val="FFC000"/>
                </a:solidFill>
                <a:latin typeface="Times New Roman" pitchFamily="18" charset="0"/>
                <a:cs typeface="Times New Roman" pitchFamily="18" charset="0"/>
              </a:rPr>
              <a:t>); la loro unica pena </a:t>
            </a:r>
          </a:p>
          <a:p>
            <a:r>
              <a:rPr lang="it-IT" sz="2400" dirty="0">
                <a:solidFill>
                  <a:srgbClr val="FFC000"/>
                </a:solidFill>
                <a:latin typeface="Times New Roman" pitchFamily="18" charset="0"/>
                <a:cs typeface="Times New Roman" pitchFamily="18" charset="0"/>
              </a:rPr>
              <a:t>                                  consiste del desiderio inappagato di vedere </a:t>
            </a:r>
          </a:p>
          <a:p>
            <a:r>
              <a:rPr lang="it-IT" sz="2400" dirty="0">
                <a:solidFill>
                  <a:srgbClr val="FFC000"/>
                </a:solidFill>
                <a:latin typeface="Times New Roman" pitchFamily="18" charset="0"/>
                <a:cs typeface="Times New Roman" pitchFamily="18" charset="0"/>
              </a:rPr>
              <a:t>                                  Dio (</a:t>
            </a:r>
            <a:r>
              <a:rPr lang="it-IT" sz="2400" b="1" i="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che </a:t>
            </a:r>
            <a:r>
              <a:rPr lang="it-IT" sz="2400" b="1" i="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sanza</a:t>
            </a:r>
            <a:r>
              <a:rPr lang="it-IT" sz="2400" b="1" i="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speme </a:t>
            </a:r>
            <a:r>
              <a:rPr lang="it-IT" sz="2400" b="1" i="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vivemo</a:t>
            </a:r>
            <a:r>
              <a:rPr lang="it-IT" sz="2400" b="1" i="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in disio</a:t>
            </a:r>
            <a:r>
              <a:rPr lang="it-IT" sz="2400" dirty="0">
                <a:solidFill>
                  <a:srgbClr val="FFC000"/>
                </a:solidFill>
                <a:latin typeface="Times New Roman" pitchFamily="18" charset="0"/>
                <a:cs typeface="Times New Roman" pitchFamily="18" charset="0"/>
              </a:rPr>
              <a:t>) </a:t>
            </a:r>
            <a:endParaRPr lang="it-IT" dirty="0">
              <a:solidFill>
                <a:srgbClr val="FFC000"/>
              </a:solidFill>
              <a:latin typeface="Constantia"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Picture"/>
          <p:cNvPicPr>
            <a:picLocks noChangeAspect="1" noChangeArrowheads="1"/>
          </p:cNvPicPr>
          <p:nvPr/>
        </p:nvPicPr>
        <p:blipFill>
          <a:blip r:embed="rId2" cstate="print"/>
          <a:srcRect/>
          <a:stretch>
            <a:fillRect/>
          </a:stretch>
        </p:blipFill>
        <p:spPr bwMode="auto">
          <a:xfrm>
            <a:off x="250825" y="188913"/>
            <a:ext cx="3241675" cy="2824162"/>
          </a:xfrm>
          <a:prstGeom prst="rect">
            <a:avLst/>
          </a:prstGeom>
          <a:noFill/>
          <a:ln w="9525">
            <a:noFill/>
            <a:miter lim="800000"/>
            <a:headEnd/>
            <a:tailEnd/>
          </a:ln>
        </p:spPr>
      </p:pic>
      <p:sp>
        <p:nvSpPr>
          <p:cNvPr id="4" name="CasellaDiTesto 3"/>
          <p:cNvSpPr txBox="1"/>
          <p:nvPr/>
        </p:nvSpPr>
        <p:spPr>
          <a:xfrm>
            <a:off x="5148064" y="260648"/>
            <a:ext cx="3816424"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Così </a:t>
            </a:r>
            <a:r>
              <a:rPr lang="it-IT" b="1" dirty="0" err="1">
                <a:latin typeface="Times New Roman" pitchFamily="18" charset="0"/>
                <a:cs typeface="Times New Roman" pitchFamily="18" charset="0"/>
              </a:rPr>
              <a:t>vid</a:t>
            </a:r>
            <a:r>
              <a:rPr lang="it-IT" b="1" dirty="0">
                <a:latin typeface="Times New Roman" pitchFamily="18" charset="0"/>
                <a:cs typeface="Times New Roman" pitchFamily="18" charset="0"/>
              </a:rPr>
              <a:t>’i’ adunar la bella scola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di quel </a:t>
            </a:r>
            <a:r>
              <a:rPr lang="it-IT" b="1" dirty="0" err="1">
                <a:latin typeface="Times New Roman" pitchFamily="18" charset="0"/>
                <a:cs typeface="Times New Roman" pitchFamily="18" charset="0"/>
              </a:rPr>
              <a:t>segnor</a:t>
            </a:r>
            <a:r>
              <a:rPr lang="it-IT" b="1" dirty="0">
                <a:latin typeface="Times New Roman" pitchFamily="18" charset="0"/>
                <a:cs typeface="Times New Roman" pitchFamily="18" charset="0"/>
              </a:rPr>
              <a:t> de l’altissimo canto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che sovra li altri com’aquila vola. </a:t>
            </a:r>
            <a:r>
              <a:rPr lang="it-IT" dirty="0"/>
              <a:t>  </a:t>
            </a:r>
          </a:p>
          <a:p>
            <a:pPr fontAlgn="auto">
              <a:spcBef>
                <a:spcPts val="0"/>
              </a:spcBef>
              <a:spcAft>
                <a:spcPts val="0"/>
              </a:spcAft>
              <a:defRPr/>
            </a:pPr>
            <a:endParaRPr lang="it-IT" dirty="0"/>
          </a:p>
          <a:p>
            <a:pPr fontAlgn="auto">
              <a:spcBef>
                <a:spcPts val="0"/>
              </a:spcBef>
              <a:spcAft>
                <a:spcPts val="0"/>
              </a:spcAft>
              <a:defRPr/>
            </a:pPr>
            <a:r>
              <a:rPr lang="it-IT" dirty="0"/>
              <a:t>Inferno</a:t>
            </a:r>
            <a:r>
              <a:rPr lang="it-IT" dirty="0">
                <a:latin typeface="+mj-lt"/>
              </a:rPr>
              <a:t> IV, 94-96</a:t>
            </a:r>
          </a:p>
        </p:txBody>
      </p:sp>
      <p:sp>
        <p:nvSpPr>
          <p:cNvPr id="5" name="CasellaDiTesto 4"/>
          <p:cNvSpPr txBox="1"/>
          <p:nvPr/>
        </p:nvSpPr>
        <p:spPr>
          <a:xfrm>
            <a:off x="250825" y="2997200"/>
            <a:ext cx="2089150" cy="246063"/>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a:solidFill>
                  <a:srgbClr val="000099"/>
                </a:solidFill>
                <a:latin typeface="+mn-lt"/>
                <a:cs typeface="+mn-cs"/>
              </a:rPr>
              <a:t>Gustave </a:t>
            </a:r>
            <a:r>
              <a:rPr lang="it-IT" sz="1000" b="1" dirty="0" err="1">
                <a:solidFill>
                  <a:srgbClr val="000099"/>
                </a:solidFill>
                <a:latin typeface="+mn-lt"/>
                <a:cs typeface="+mn-cs"/>
              </a:rPr>
              <a:t>Doré</a:t>
            </a:r>
            <a:endParaRPr lang="it-IT" sz="1000" b="1" dirty="0">
              <a:solidFill>
                <a:srgbClr val="000099"/>
              </a:solidFill>
              <a:latin typeface="+mn-lt"/>
              <a:cs typeface="+mn-cs"/>
            </a:endParaRPr>
          </a:p>
        </p:txBody>
      </p:sp>
      <p:pic>
        <p:nvPicPr>
          <p:cNvPr id="33799" name="Picture 4" descr="http://www.foliamagazine.it/wp-content/uploads/2013/06/007v-1024x549.jpg"/>
          <p:cNvPicPr>
            <a:picLocks noChangeAspect="1" noChangeArrowheads="1"/>
          </p:cNvPicPr>
          <p:nvPr/>
        </p:nvPicPr>
        <p:blipFill>
          <a:blip r:embed="rId3" cstate="print"/>
          <a:srcRect/>
          <a:stretch>
            <a:fillRect/>
          </a:stretch>
        </p:blipFill>
        <p:spPr bwMode="auto">
          <a:xfrm>
            <a:off x="4500563" y="4076700"/>
            <a:ext cx="4427537" cy="2374900"/>
          </a:xfrm>
          <a:prstGeom prst="rect">
            <a:avLst/>
          </a:prstGeom>
          <a:noFill/>
          <a:ln w="9525">
            <a:noFill/>
            <a:miter lim="800000"/>
            <a:headEnd/>
            <a:tailEnd/>
          </a:ln>
        </p:spPr>
      </p:pic>
      <p:sp>
        <p:nvSpPr>
          <p:cNvPr id="8" name="CasellaDiTesto 7"/>
          <p:cNvSpPr txBox="1"/>
          <p:nvPr/>
        </p:nvSpPr>
        <p:spPr>
          <a:xfrm>
            <a:off x="6659563" y="6524625"/>
            <a:ext cx="2254250" cy="247650"/>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a:solidFill>
                  <a:srgbClr val="000099"/>
                </a:solidFill>
                <a:latin typeface="+mn-lt"/>
                <a:cs typeface="+mn-cs"/>
              </a:rPr>
              <a:t>Alfonso d’Aragona (XV secolo) </a:t>
            </a:r>
          </a:p>
        </p:txBody>
      </p:sp>
      <p:sp>
        <p:nvSpPr>
          <p:cNvPr id="33801" name="CasellaDiTesto 8"/>
          <p:cNvSpPr txBox="1">
            <a:spLocks noChangeArrowheads="1"/>
          </p:cNvSpPr>
          <p:nvPr/>
        </p:nvSpPr>
        <p:spPr bwMode="auto">
          <a:xfrm>
            <a:off x="3513138" y="1341438"/>
            <a:ext cx="1584325" cy="1568450"/>
          </a:xfrm>
          <a:prstGeom prst="rect">
            <a:avLst/>
          </a:prstGeom>
          <a:noFill/>
          <a:ln w="9525">
            <a:noFill/>
            <a:miter lim="800000"/>
            <a:headEnd/>
            <a:tailEnd/>
          </a:ln>
        </p:spPr>
        <p:txBody>
          <a:bodyPr>
            <a:spAutoFit/>
          </a:bodyPr>
          <a:lstStyle/>
          <a:p>
            <a:pPr algn="ctr"/>
            <a:r>
              <a:rPr lang="it-IT" sz="2400">
                <a:solidFill>
                  <a:srgbClr val="FFC000"/>
                </a:solidFill>
                <a:latin typeface="Times New Roman" pitchFamily="18" charset="0"/>
                <a:cs typeface="Times New Roman" pitchFamily="18" charset="0"/>
              </a:rPr>
              <a:t>OMERO ORAZIO OVIDIO LUCANO</a:t>
            </a:r>
            <a:endParaRPr lang="it-IT">
              <a:latin typeface="Constantia" pitchFamily="18" charset="0"/>
            </a:endParaRPr>
          </a:p>
        </p:txBody>
      </p:sp>
      <p:sp>
        <p:nvSpPr>
          <p:cNvPr id="10" name="CasellaDiTesto 9"/>
          <p:cNvSpPr txBox="1"/>
          <p:nvPr/>
        </p:nvSpPr>
        <p:spPr>
          <a:xfrm>
            <a:off x="5148064" y="2348880"/>
            <a:ext cx="3816424"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e più d’onore ancora assai mi </a:t>
            </a:r>
            <a:r>
              <a:rPr lang="it-IT" b="1" dirty="0" err="1">
                <a:latin typeface="Times New Roman" pitchFamily="18" charset="0"/>
                <a:cs typeface="Times New Roman" pitchFamily="18" charset="0"/>
              </a:rPr>
              <a:t>fenno</a:t>
            </a:r>
            <a:r>
              <a:rPr lang="it-IT" b="1" dirty="0">
                <a:latin typeface="Times New Roman" pitchFamily="18" charset="0"/>
                <a:cs typeface="Times New Roman" pitchFamily="18" charset="0"/>
              </a:rPr>
              <a:t>,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ch’e’ sì mi </a:t>
            </a:r>
            <a:r>
              <a:rPr lang="it-IT" b="1" dirty="0" err="1">
                <a:latin typeface="Times New Roman" pitchFamily="18" charset="0"/>
                <a:cs typeface="Times New Roman" pitchFamily="18" charset="0"/>
              </a:rPr>
              <a:t>fecer</a:t>
            </a:r>
            <a:r>
              <a:rPr lang="it-IT" b="1" dirty="0">
                <a:latin typeface="Times New Roman" pitchFamily="18" charset="0"/>
                <a:cs typeface="Times New Roman" pitchFamily="18" charset="0"/>
              </a:rPr>
              <a:t> de la loro schiera,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sì ch’io fui sesto tra cotanto senno.</a:t>
            </a:r>
          </a:p>
          <a:p>
            <a:pPr fontAlgn="auto">
              <a:spcBef>
                <a:spcPts val="0"/>
              </a:spcBef>
              <a:spcAft>
                <a:spcPts val="0"/>
              </a:spcAft>
              <a:defRPr/>
            </a:pPr>
            <a:r>
              <a:rPr lang="it-IT" b="1" dirty="0">
                <a:latin typeface="Times New Roman" pitchFamily="18" charset="0"/>
                <a:cs typeface="Times New Roman" pitchFamily="18" charset="0"/>
              </a:rPr>
              <a:t> </a:t>
            </a:r>
            <a:r>
              <a:rPr lang="it-IT" dirty="0"/>
              <a:t>   </a:t>
            </a:r>
          </a:p>
          <a:p>
            <a:pPr fontAlgn="auto">
              <a:spcBef>
                <a:spcPts val="0"/>
              </a:spcBef>
              <a:spcAft>
                <a:spcPts val="0"/>
              </a:spcAft>
              <a:defRPr/>
            </a:pPr>
            <a:r>
              <a:rPr lang="it-IT" dirty="0"/>
              <a:t>Inferno</a:t>
            </a:r>
            <a:r>
              <a:rPr lang="it-IT" dirty="0">
                <a:latin typeface="+mj-lt"/>
              </a:rPr>
              <a:t> IV, 100-102</a:t>
            </a:r>
          </a:p>
        </p:txBody>
      </p:sp>
      <p:sp>
        <p:nvSpPr>
          <p:cNvPr id="33805" name="CasellaDiTesto 10"/>
          <p:cNvSpPr txBox="1">
            <a:spLocks noChangeArrowheads="1"/>
          </p:cNvSpPr>
          <p:nvPr/>
        </p:nvSpPr>
        <p:spPr bwMode="auto">
          <a:xfrm>
            <a:off x="250825" y="5064125"/>
            <a:ext cx="4176713" cy="1630363"/>
          </a:xfrm>
          <a:prstGeom prst="rect">
            <a:avLst/>
          </a:prstGeom>
          <a:noFill/>
          <a:ln w="9525">
            <a:noFill/>
            <a:miter lim="800000"/>
            <a:headEnd/>
            <a:tailEnd/>
          </a:ln>
        </p:spPr>
        <p:txBody>
          <a:bodyPr>
            <a:spAutoFit/>
          </a:bodyPr>
          <a:lstStyle/>
          <a:p>
            <a:r>
              <a:rPr lang="it-IT" sz="2000">
                <a:solidFill>
                  <a:srgbClr val="FFC000"/>
                </a:solidFill>
                <a:latin typeface="Constantia" pitchFamily="18" charset="0"/>
              </a:rPr>
              <a:t>…Ettore, Enea, Cesare, il Saladino, Aristotele, Socrate, Platone, Democrito, Diogene, Talete, Cicerone, Seneca, Ippocrate… (</a:t>
            </a:r>
            <a:r>
              <a:rPr lang="it-IT" sz="2000" b="1">
                <a:solidFill>
                  <a:srgbClr val="FFC000"/>
                </a:solidFill>
                <a:latin typeface="Constantia" pitchFamily="18" charset="0"/>
              </a:rPr>
              <a:t>io non posso ritrar di tutti  a pieno</a:t>
            </a:r>
            <a:r>
              <a:rPr lang="it-IT" sz="2000">
                <a:solidFill>
                  <a:srgbClr val="FFC000"/>
                </a:solidFill>
                <a:latin typeface="Constantia" pitchFamily="18" charset="0"/>
              </a:rPr>
              <a:t>) </a:t>
            </a:r>
          </a:p>
        </p:txBody>
      </p:sp>
      <p:sp>
        <p:nvSpPr>
          <p:cNvPr id="12" name="CasellaDiTesto 11"/>
          <p:cNvSpPr txBox="1"/>
          <p:nvPr/>
        </p:nvSpPr>
        <p:spPr>
          <a:xfrm>
            <a:off x="323528" y="4077072"/>
            <a:ext cx="3528392" cy="92333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fontAlgn="auto">
              <a:spcBef>
                <a:spcPts val="0"/>
              </a:spcBef>
              <a:spcAft>
                <a:spcPts val="0"/>
              </a:spcAft>
              <a:defRPr/>
            </a:pPr>
            <a:r>
              <a:rPr lang="it-IT" b="1" dirty="0">
                <a:latin typeface="Times New Roman" pitchFamily="18" charset="0"/>
                <a:cs typeface="Times New Roman" pitchFamily="18" charset="0"/>
              </a:rPr>
              <a:t>mi fuor mostrati li spiriti magni,</a:t>
            </a:r>
            <a:r>
              <a:rPr lang="it-IT" dirty="0"/>
              <a:t> </a:t>
            </a:r>
          </a:p>
          <a:p>
            <a:pPr fontAlgn="auto">
              <a:spcBef>
                <a:spcPts val="0"/>
              </a:spcBef>
              <a:spcAft>
                <a:spcPts val="0"/>
              </a:spcAft>
              <a:defRPr/>
            </a:pPr>
            <a:endParaRPr lang="it-IT" dirty="0"/>
          </a:p>
          <a:p>
            <a:pPr fontAlgn="auto">
              <a:spcBef>
                <a:spcPts val="0"/>
              </a:spcBef>
              <a:spcAft>
                <a:spcPts val="0"/>
              </a:spcAft>
              <a:defRPr/>
            </a:pPr>
            <a:r>
              <a:rPr lang="it-IT" dirty="0"/>
              <a:t>Inferno</a:t>
            </a:r>
            <a:r>
              <a:rPr lang="it-IT" dirty="0">
                <a:latin typeface="+mj-lt"/>
              </a:rPr>
              <a:t> IV, 119</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51520" y="188640"/>
            <a:ext cx="4320480"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Così discesi del cerchio </a:t>
            </a:r>
            <a:r>
              <a:rPr lang="it-IT" b="1" dirty="0" err="1">
                <a:latin typeface="Times New Roman" pitchFamily="18" charset="0"/>
                <a:cs typeface="Times New Roman" pitchFamily="18" charset="0"/>
              </a:rPr>
              <a:t>primaio</a:t>
            </a:r>
            <a:r>
              <a:rPr lang="it-IT" b="1" dirty="0">
                <a:latin typeface="Times New Roman" pitchFamily="18" charset="0"/>
                <a:cs typeface="Times New Roman" pitchFamily="18" charset="0"/>
              </a:rPr>
              <a:t>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giù nel secondo, che </a:t>
            </a:r>
            <a:r>
              <a:rPr lang="it-IT" b="1" dirty="0" err="1">
                <a:latin typeface="Times New Roman" pitchFamily="18" charset="0"/>
                <a:cs typeface="Times New Roman" pitchFamily="18" charset="0"/>
              </a:rPr>
              <a:t>men</a:t>
            </a:r>
            <a:r>
              <a:rPr lang="it-IT" b="1" dirty="0">
                <a:latin typeface="Times New Roman" pitchFamily="18" charset="0"/>
                <a:cs typeface="Times New Roman" pitchFamily="18" charset="0"/>
              </a:rPr>
              <a:t> loco cinghia,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e tanto più dolor, che punge a guaio.</a:t>
            </a:r>
            <a:r>
              <a:rPr lang="it-IT" dirty="0"/>
              <a:t> </a:t>
            </a:r>
            <a:br>
              <a:rPr lang="it-IT" dirty="0"/>
            </a:br>
            <a:endParaRPr lang="it-IT" dirty="0"/>
          </a:p>
          <a:p>
            <a:pPr fontAlgn="auto">
              <a:spcBef>
                <a:spcPts val="0"/>
              </a:spcBef>
              <a:spcAft>
                <a:spcPts val="0"/>
              </a:spcAft>
              <a:defRPr/>
            </a:pPr>
            <a:r>
              <a:rPr lang="it-IT" dirty="0"/>
              <a:t>Inferno</a:t>
            </a:r>
            <a:r>
              <a:rPr lang="it-IT" dirty="0">
                <a:latin typeface="+mj-lt"/>
              </a:rPr>
              <a:t> V, 1-3</a:t>
            </a:r>
          </a:p>
        </p:txBody>
      </p:sp>
      <p:sp>
        <p:nvSpPr>
          <p:cNvPr id="6" name="CasellaDiTesto 5"/>
          <p:cNvSpPr txBox="1"/>
          <p:nvPr/>
        </p:nvSpPr>
        <p:spPr>
          <a:xfrm>
            <a:off x="187325" y="6402388"/>
            <a:ext cx="2089150" cy="246062"/>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Joseph Anton Koch  (1823)</a:t>
            </a:r>
            <a:endParaRPr lang="it-IT" sz="1000" b="1" dirty="0">
              <a:solidFill>
                <a:srgbClr val="000099"/>
              </a:solidFill>
              <a:latin typeface="+mn-lt"/>
              <a:cs typeface="+mn-cs"/>
            </a:endParaRPr>
          </a:p>
        </p:txBody>
      </p:sp>
      <p:sp>
        <p:nvSpPr>
          <p:cNvPr id="7" name="Titolo 2"/>
          <p:cNvSpPr txBox="1">
            <a:spLocks/>
          </p:cNvSpPr>
          <p:nvPr/>
        </p:nvSpPr>
        <p:spPr>
          <a:xfrm>
            <a:off x="4788024" y="116632"/>
            <a:ext cx="4248472" cy="1080120"/>
          </a:xfrm>
          <a:prstGeom prst="rect">
            <a:avLst/>
          </a:prstGeom>
        </p:spPr>
        <p:txBody>
          <a:bodyPr/>
          <a:lstStyle/>
          <a:p>
            <a:pPr algn="ctr" fontAlgn="auto">
              <a:spcAft>
                <a:spcPts val="0"/>
              </a:spcAft>
              <a:defRPr/>
            </a:pPr>
            <a:r>
              <a:rPr lang="it-IT" sz="3200" b="1" spc="-100" dirty="0">
                <a:ln w="3200">
                  <a:solidFill>
                    <a:schemeClr val="bg2">
                      <a:shade val="75000"/>
                      <a:alpha val="25000"/>
                    </a:schemeClr>
                  </a:solidFill>
                  <a:prstDash val="solid"/>
                  <a:round/>
                </a:ln>
                <a:solidFill>
                  <a:srgbClr val="FFC000"/>
                </a:solidFill>
                <a:effectLst>
                  <a:innerShdw blurRad="50800" dist="25400" dir="13500000">
                    <a:prstClr val="black">
                      <a:alpha val="70000"/>
                    </a:prstClr>
                  </a:innerShdw>
                </a:effectLst>
                <a:latin typeface="Times New Roman" pitchFamily="18" charset="0"/>
                <a:ea typeface="+mj-ea"/>
                <a:cs typeface="Times New Roman" pitchFamily="18" charset="0"/>
              </a:rPr>
              <a:t>II CERCHIO                   LUSSURIOSI</a:t>
            </a:r>
          </a:p>
        </p:txBody>
      </p:sp>
      <p:sp>
        <p:nvSpPr>
          <p:cNvPr id="34823" name="CasellaDiTesto 7"/>
          <p:cNvSpPr txBox="1">
            <a:spLocks noChangeArrowheads="1"/>
          </p:cNvSpPr>
          <p:nvPr/>
        </p:nvSpPr>
        <p:spPr bwMode="auto">
          <a:xfrm>
            <a:off x="179388" y="1282700"/>
            <a:ext cx="8785225" cy="4154488"/>
          </a:xfrm>
          <a:prstGeom prst="rect">
            <a:avLst/>
          </a:prstGeom>
          <a:noFill/>
          <a:ln w="9525">
            <a:noFill/>
            <a:miter lim="800000"/>
            <a:headEnd/>
            <a:tailEnd/>
          </a:ln>
        </p:spPr>
        <p:txBody>
          <a:bodyPr>
            <a:spAutoFit/>
          </a:bodyPr>
          <a:lstStyle/>
          <a:p>
            <a:endParaRPr lang="it-IT" sz="2400" dirty="0">
              <a:solidFill>
                <a:srgbClr val="FFC000"/>
              </a:solidFill>
              <a:latin typeface="Times New Roman" pitchFamily="18" charset="0"/>
              <a:cs typeface="Times New Roman" pitchFamily="18" charset="0"/>
            </a:endParaRPr>
          </a:p>
          <a:p>
            <a:r>
              <a:rPr lang="it-IT" sz="2400" dirty="0">
                <a:solidFill>
                  <a:srgbClr val="FFC000"/>
                </a:solidFill>
                <a:latin typeface="Times New Roman" pitchFamily="18" charset="0"/>
                <a:cs typeface="Times New Roman" pitchFamily="18" charset="0"/>
              </a:rPr>
              <a:t>È il primo dei quattro cerchi in cui sono puniti gli incontinenti,   coloro che non riuscirono a frenare gli istinti, pur in sé non riprovevoli, a “contenerli” entro i limiti della ragione                                               </a:t>
            </a:r>
          </a:p>
          <a:p>
            <a:r>
              <a:rPr lang="it-IT" sz="2400" dirty="0">
                <a:solidFill>
                  <a:srgbClr val="FFC000"/>
                </a:solidFill>
                <a:latin typeface="Times New Roman" pitchFamily="18" charset="0"/>
                <a:cs typeface="Times New Roman" pitchFamily="18" charset="0"/>
              </a:rPr>
              <a:t>                                           </a:t>
            </a:r>
          </a:p>
          <a:p>
            <a:r>
              <a:rPr lang="it-IT" sz="2400" dirty="0">
                <a:solidFill>
                  <a:srgbClr val="FFC000"/>
                </a:solidFill>
                <a:latin typeface="Times New Roman" pitchFamily="18" charset="0"/>
                <a:cs typeface="Times New Roman" pitchFamily="18" charset="0"/>
              </a:rPr>
              <a:t>Qui espiano i lussuriosi , che “</a:t>
            </a:r>
            <a:r>
              <a:rPr lang="it-IT" sz="2400" b="1" i="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la ragion sommettono al talento</a:t>
            </a:r>
            <a:r>
              <a:rPr lang="it-IT" sz="2400" dirty="0">
                <a:solidFill>
                  <a:srgbClr val="FFC000"/>
                </a:solidFill>
                <a:latin typeface="Times New Roman" pitchFamily="18" charset="0"/>
                <a:cs typeface="Times New Roman" pitchFamily="18" charset="0"/>
              </a:rPr>
              <a:t>”; si lasciarono travolgere  dal desiderio carnale e ora sono travolti ,  </a:t>
            </a:r>
          </a:p>
          <a:p>
            <a:r>
              <a:rPr lang="it-IT" sz="2400" dirty="0">
                <a:solidFill>
                  <a:srgbClr val="FFC000"/>
                </a:solidFill>
                <a:latin typeface="Times New Roman" pitchFamily="18" charset="0"/>
                <a:cs typeface="Times New Roman" pitchFamily="18" charset="0"/>
              </a:rPr>
              <a:t>                                            percossi, sbattuti crudelmente da una   </a:t>
            </a:r>
          </a:p>
          <a:p>
            <a:r>
              <a:rPr lang="it-IT" sz="2400" dirty="0">
                <a:solidFill>
                  <a:srgbClr val="FFC000"/>
                </a:solidFill>
                <a:latin typeface="Times New Roman" pitchFamily="18" charset="0"/>
                <a:cs typeface="Times New Roman" pitchFamily="18" charset="0"/>
              </a:rPr>
              <a:t>                                            perenne bufera (</a:t>
            </a:r>
            <a:r>
              <a:rPr lang="it-IT" sz="2400" b="1" i="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la bufera </a:t>
            </a:r>
            <a:r>
              <a:rPr lang="it-IT" sz="2400" b="1" i="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infernal</a:t>
            </a:r>
            <a:r>
              <a:rPr lang="it-IT" sz="2400" b="1" i="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che </a:t>
            </a:r>
          </a:p>
          <a:p>
            <a:r>
              <a:rPr lang="it-IT" sz="2400" b="1" i="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mai non resta</a:t>
            </a:r>
            <a:r>
              <a:rPr lang="it-IT" sz="2400" dirty="0">
                <a:solidFill>
                  <a:srgbClr val="FFC000"/>
                </a:solidFill>
                <a:latin typeface="Times New Roman" pitchFamily="18" charset="0"/>
                <a:cs typeface="Times New Roman" pitchFamily="18" charset="0"/>
              </a:rPr>
              <a:t>) senza poter scegliere la </a:t>
            </a:r>
          </a:p>
          <a:p>
            <a:r>
              <a:rPr lang="it-IT" sz="2400" dirty="0">
                <a:solidFill>
                  <a:srgbClr val="FFC000"/>
                </a:solidFill>
                <a:latin typeface="Times New Roman" pitchFamily="18" charset="0"/>
                <a:cs typeface="Times New Roman" pitchFamily="18" charset="0"/>
              </a:rPr>
              <a:t>                                            propria direzione </a:t>
            </a:r>
            <a:endParaRPr lang="it-IT" dirty="0">
              <a:solidFill>
                <a:srgbClr val="FFC000"/>
              </a:solidFill>
              <a:latin typeface="Constantia" pitchFamily="18" charset="0"/>
            </a:endParaRPr>
          </a:p>
        </p:txBody>
      </p:sp>
      <p:pic>
        <p:nvPicPr>
          <p:cNvPr id="34824" name="Picture 2" descr="http://upload.wikimedia.org/wikipedia/commons/f/f1/Inf._06_Joseph_Anton_Kock%2C_L%27incontro_di_Dante_e_Virgilio_con_le_anime_di_Paolo_e_Francesca%2C_1823.jpg"/>
          <p:cNvPicPr>
            <a:picLocks noChangeAspect="1" noChangeArrowheads="1"/>
          </p:cNvPicPr>
          <p:nvPr/>
        </p:nvPicPr>
        <p:blipFill>
          <a:blip r:embed="rId2" cstate="print"/>
          <a:srcRect/>
          <a:stretch>
            <a:fillRect/>
          </a:stretch>
        </p:blipFill>
        <p:spPr bwMode="auto">
          <a:xfrm>
            <a:off x="187325" y="3933825"/>
            <a:ext cx="3338513" cy="2447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65270" y="4493438"/>
            <a:ext cx="7272808" cy="181588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it-IT" sz="2800" b="1" dirty="0" smtClean="0">
                <a:solidFill>
                  <a:srgbClr val="FFC000"/>
                </a:solidFill>
                <a:latin typeface="Times New Roman" pitchFamily="18" charset="0"/>
                <a:cs typeface="Times New Roman" pitchFamily="18" charset="0"/>
              </a:rPr>
              <a:t>Papa Francesco: «</a:t>
            </a:r>
            <a:r>
              <a:rPr lang="it-IT" sz="2800" b="1" dirty="0" err="1" smtClean="0">
                <a:solidFill>
                  <a:srgbClr val="FFC000"/>
                </a:solidFill>
                <a:latin typeface="Times New Roman" pitchFamily="18" charset="0"/>
                <a:cs typeface="Times New Roman" pitchFamily="18" charset="0"/>
              </a:rPr>
              <a:t>…Dio</a:t>
            </a:r>
            <a:r>
              <a:rPr lang="it-IT" sz="2800" b="1" dirty="0" smtClean="0">
                <a:solidFill>
                  <a:srgbClr val="FFC000"/>
                </a:solidFill>
                <a:latin typeface="Times New Roman" pitchFamily="18" charset="0"/>
                <a:cs typeface="Times New Roman" pitchFamily="18" charset="0"/>
              </a:rPr>
              <a:t> crea soltanto il bene... L’uomo dovrebbe seguire il bene ma è libero            e può scegliere. Se sceglie il male ne è lui la causa»</a:t>
            </a:r>
            <a:endParaRPr lang="it-IT" sz="2800" b="1" dirty="0">
              <a:solidFill>
                <a:srgbClr val="FFC000"/>
              </a:solidFill>
              <a:latin typeface="Times New Roman" pitchFamily="18" charset="0"/>
              <a:cs typeface="Times New Roman" pitchFamily="18" charset="0"/>
            </a:endParaRPr>
          </a:p>
        </p:txBody>
      </p:sp>
      <p:pic>
        <p:nvPicPr>
          <p:cNvPr id="108545" name="Picture 1" descr="http://i47.tinypic.com/ir7tcn.jpg"/>
          <p:cNvPicPr>
            <a:picLocks noChangeAspect="1" noChangeArrowheads="1"/>
          </p:cNvPicPr>
          <p:nvPr/>
        </p:nvPicPr>
        <p:blipFill>
          <a:blip r:embed="rId2" cstate="print"/>
          <a:srcRect/>
          <a:stretch>
            <a:fillRect/>
          </a:stretch>
        </p:blipFill>
        <p:spPr bwMode="auto">
          <a:xfrm>
            <a:off x="251521" y="188640"/>
            <a:ext cx="2232248" cy="3350466"/>
          </a:xfrm>
          <a:prstGeom prst="rect">
            <a:avLst/>
          </a:prstGeom>
          <a:noFill/>
        </p:spPr>
      </p:pic>
      <p:sp>
        <p:nvSpPr>
          <p:cNvPr id="6" name="CasellaDiTesto 3"/>
          <p:cNvSpPr txBox="1">
            <a:spLocks noChangeArrowheads="1"/>
          </p:cNvSpPr>
          <p:nvPr/>
        </p:nvSpPr>
        <p:spPr bwMode="auto">
          <a:xfrm>
            <a:off x="251520" y="3551750"/>
            <a:ext cx="1944216" cy="400110"/>
          </a:xfrm>
          <a:prstGeom prst="rect">
            <a:avLst/>
          </a:prstGeom>
          <a:solidFill>
            <a:schemeClr val="accent1"/>
          </a:solidFill>
          <a:ln w="9525">
            <a:noFill/>
            <a:miter lim="800000"/>
            <a:headEnd/>
            <a:tailEnd/>
          </a:ln>
        </p:spPr>
        <p:txBody>
          <a:bodyPr wrap="square">
            <a:spAutoFit/>
          </a:bodyPr>
          <a:lstStyle/>
          <a:p>
            <a:pPr algn="ctr"/>
            <a:r>
              <a:rPr lang="it-IT" sz="1000" b="1" dirty="0" smtClean="0">
                <a:solidFill>
                  <a:srgbClr val="000099"/>
                </a:solidFill>
                <a:latin typeface="Times New Roman" pitchFamily="18" charset="0"/>
                <a:cs typeface="Times New Roman" pitchFamily="18" charset="0"/>
              </a:rPr>
              <a:t>Lucas </a:t>
            </a:r>
            <a:r>
              <a:rPr lang="it-IT" sz="1000" b="1" dirty="0" err="1" smtClean="0">
                <a:solidFill>
                  <a:srgbClr val="000099"/>
                </a:solidFill>
                <a:latin typeface="Times New Roman" pitchFamily="18" charset="0"/>
                <a:cs typeface="Times New Roman" pitchFamily="18" charset="0"/>
              </a:rPr>
              <a:t>Cranach</a:t>
            </a:r>
            <a:r>
              <a:rPr lang="it-IT" sz="1000" b="1" dirty="0" smtClean="0">
                <a:solidFill>
                  <a:srgbClr val="000099"/>
                </a:solidFill>
                <a:latin typeface="Times New Roman" pitchFamily="18" charset="0"/>
                <a:cs typeface="Times New Roman" pitchFamily="18" charset="0"/>
              </a:rPr>
              <a:t> detto il Vecchio (1472-1553)</a:t>
            </a:r>
            <a:endParaRPr lang="it-IT" sz="1000" b="1" dirty="0">
              <a:solidFill>
                <a:srgbClr val="000099"/>
              </a:solidFill>
              <a:latin typeface="Times New Roman" pitchFamily="18" charset="0"/>
              <a:cs typeface="Times New Roman" pitchFamily="18" charset="0"/>
            </a:endParaRPr>
          </a:p>
        </p:txBody>
      </p:sp>
      <p:pic>
        <p:nvPicPr>
          <p:cNvPr id="88066" name="Picture 2" descr="http://www.taccuinistorici.it/fotonews/2442.jpg"/>
          <p:cNvPicPr>
            <a:picLocks noChangeAspect="1" noChangeArrowheads="1"/>
          </p:cNvPicPr>
          <p:nvPr/>
        </p:nvPicPr>
        <p:blipFill>
          <a:blip r:embed="rId3" cstate="print"/>
          <a:srcRect/>
          <a:stretch>
            <a:fillRect/>
          </a:stretch>
        </p:blipFill>
        <p:spPr bwMode="auto">
          <a:xfrm>
            <a:off x="6434199" y="188640"/>
            <a:ext cx="2505785" cy="3351600"/>
          </a:xfrm>
          <a:prstGeom prst="rect">
            <a:avLst/>
          </a:prstGeom>
          <a:noFill/>
        </p:spPr>
      </p:pic>
      <p:sp>
        <p:nvSpPr>
          <p:cNvPr id="8" name="CasellaDiTesto 3"/>
          <p:cNvSpPr txBox="1">
            <a:spLocks noChangeArrowheads="1"/>
          </p:cNvSpPr>
          <p:nvPr/>
        </p:nvSpPr>
        <p:spPr bwMode="auto">
          <a:xfrm>
            <a:off x="6990796" y="3562383"/>
            <a:ext cx="1944216" cy="246221"/>
          </a:xfrm>
          <a:prstGeom prst="rect">
            <a:avLst/>
          </a:prstGeom>
          <a:solidFill>
            <a:schemeClr val="accent1"/>
          </a:solidFill>
          <a:ln w="9525">
            <a:noFill/>
            <a:miter lim="800000"/>
            <a:headEnd/>
            <a:tailEnd/>
          </a:ln>
        </p:spPr>
        <p:txBody>
          <a:bodyPr wrap="square">
            <a:spAutoFit/>
          </a:bodyPr>
          <a:lstStyle/>
          <a:p>
            <a:pPr algn="ctr"/>
            <a:r>
              <a:rPr lang="it-IT" sz="1000" b="1" dirty="0" smtClean="0">
                <a:solidFill>
                  <a:srgbClr val="000099"/>
                </a:solidFill>
                <a:latin typeface="Times New Roman" pitchFamily="18" charset="0"/>
                <a:cs typeface="Times New Roman" pitchFamily="18" charset="0"/>
              </a:rPr>
              <a:t>Taddeo di Bartolo (1393)</a:t>
            </a:r>
            <a:endParaRPr lang="it-IT" sz="1000" b="1" dirty="0">
              <a:solidFill>
                <a:srgbClr val="000099"/>
              </a:solidFill>
              <a:latin typeface="Times New Roman" pitchFamily="18" charset="0"/>
              <a:cs typeface="Times New Roman" pitchFamily="18" charset="0"/>
            </a:endParaRPr>
          </a:p>
        </p:txBody>
      </p:sp>
      <p:sp>
        <p:nvSpPr>
          <p:cNvPr id="9" name="CasellaDiTesto 8"/>
          <p:cNvSpPr txBox="1"/>
          <p:nvPr/>
        </p:nvSpPr>
        <p:spPr>
          <a:xfrm>
            <a:off x="2667893" y="1584386"/>
            <a:ext cx="3600400"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it-IT" sz="2800" b="1" dirty="0" smtClean="0">
                <a:solidFill>
                  <a:srgbClr val="FFC000"/>
                </a:solidFill>
                <a:latin typeface="Times New Roman" pitchFamily="18" charset="0"/>
                <a:cs typeface="Times New Roman" pitchFamily="18" charset="0"/>
              </a:rPr>
              <a:t>LIBERO ARBITRIO</a:t>
            </a:r>
            <a:endParaRPr lang="it-IT" sz="2800" b="1" dirty="0">
              <a:solidFill>
                <a:srgbClr val="FFC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644008" y="188640"/>
            <a:ext cx="4320480"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err="1">
                <a:latin typeface="Times New Roman" pitchFamily="18" charset="0"/>
                <a:cs typeface="Times New Roman" pitchFamily="18" charset="0"/>
              </a:rPr>
              <a:t>Stavvi</a:t>
            </a:r>
            <a:r>
              <a:rPr lang="it-IT" b="1" dirty="0">
                <a:latin typeface="Times New Roman" pitchFamily="18" charset="0"/>
                <a:cs typeface="Times New Roman" pitchFamily="18" charset="0"/>
              </a:rPr>
              <a:t> </a:t>
            </a:r>
            <a:r>
              <a:rPr lang="it-IT" b="1" dirty="0" err="1">
                <a:latin typeface="Times New Roman" pitchFamily="18" charset="0"/>
                <a:cs typeface="Times New Roman" pitchFamily="18" charset="0"/>
              </a:rPr>
              <a:t>Minòs</a:t>
            </a:r>
            <a:r>
              <a:rPr lang="it-IT" b="1" dirty="0">
                <a:latin typeface="Times New Roman" pitchFamily="18" charset="0"/>
                <a:cs typeface="Times New Roman" pitchFamily="18" charset="0"/>
              </a:rPr>
              <a:t> orribilmente, e ringhia: </a:t>
            </a:r>
            <a:br>
              <a:rPr lang="it-IT" b="1" dirty="0">
                <a:latin typeface="Times New Roman" pitchFamily="18" charset="0"/>
                <a:cs typeface="Times New Roman" pitchFamily="18" charset="0"/>
              </a:rPr>
            </a:br>
            <a:r>
              <a:rPr lang="it-IT" b="1" dirty="0" err="1">
                <a:latin typeface="Times New Roman" pitchFamily="18" charset="0"/>
                <a:cs typeface="Times New Roman" pitchFamily="18" charset="0"/>
              </a:rPr>
              <a:t>essamina</a:t>
            </a:r>
            <a:r>
              <a:rPr lang="it-IT" b="1" dirty="0">
                <a:latin typeface="Times New Roman" pitchFamily="18" charset="0"/>
                <a:cs typeface="Times New Roman" pitchFamily="18" charset="0"/>
              </a:rPr>
              <a:t> le colpe ne l’</a:t>
            </a:r>
            <a:r>
              <a:rPr lang="it-IT" b="1" dirty="0" err="1">
                <a:latin typeface="Times New Roman" pitchFamily="18" charset="0"/>
                <a:cs typeface="Times New Roman" pitchFamily="18" charset="0"/>
              </a:rPr>
              <a:t>intrata</a:t>
            </a:r>
            <a:r>
              <a:rPr lang="it-IT" b="1" dirty="0">
                <a:latin typeface="Times New Roman" pitchFamily="18" charset="0"/>
                <a:cs typeface="Times New Roman" pitchFamily="18" charset="0"/>
              </a:rPr>
              <a:t>;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giudica e manda secondo ch’avvinghia. </a:t>
            </a:r>
            <a:r>
              <a:rPr lang="it-IT" dirty="0"/>
              <a:t> </a:t>
            </a:r>
            <a:br>
              <a:rPr lang="it-IT" dirty="0"/>
            </a:br>
            <a:endParaRPr lang="it-IT" dirty="0"/>
          </a:p>
          <a:p>
            <a:pPr fontAlgn="auto">
              <a:spcBef>
                <a:spcPts val="0"/>
              </a:spcBef>
              <a:spcAft>
                <a:spcPts val="0"/>
              </a:spcAft>
              <a:defRPr/>
            </a:pPr>
            <a:r>
              <a:rPr lang="it-IT" dirty="0"/>
              <a:t>Inferno</a:t>
            </a:r>
            <a:r>
              <a:rPr lang="it-IT" dirty="0">
                <a:latin typeface="+mj-lt"/>
              </a:rPr>
              <a:t> V, 4-6</a:t>
            </a:r>
          </a:p>
        </p:txBody>
      </p:sp>
      <p:pic>
        <p:nvPicPr>
          <p:cNvPr id="35845" name="Picture 2" descr="Picture"/>
          <p:cNvPicPr>
            <a:picLocks noChangeAspect="1" noChangeArrowheads="1"/>
          </p:cNvPicPr>
          <p:nvPr/>
        </p:nvPicPr>
        <p:blipFill>
          <a:blip r:embed="rId2" cstate="print"/>
          <a:srcRect/>
          <a:stretch>
            <a:fillRect/>
          </a:stretch>
        </p:blipFill>
        <p:spPr bwMode="auto">
          <a:xfrm>
            <a:off x="250825" y="188913"/>
            <a:ext cx="3946525" cy="3168650"/>
          </a:xfrm>
          <a:prstGeom prst="rect">
            <a:avLst/>
          </a:prstGeom>
          <a:noFill/>
          <a:ln w="9525">
            <a:noFill/>
            <a:miter lim="800000"/>
            <a:headEnd/>
            <a:tailEnd/>
          </a:ln>
        </p:spPr>
      </p:pic>
      <p:sp>
        <p:nvSpPr>
          <p:cNvPr id="5" name="CasellaDiTesto 4"/>
          <p:cNvSpPr txBox="1"/>
          <p:nvPr/>
        </p:nvSpPr>
        <p:spPr>
          <a:xfrm>
            <a:off x="260350" y="3357563"/>
            <a:ext cx="2087563" cy="246062"/>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a:solidFill>
                  <a:srgbClr val="000099"/>
                </a:solidFill>
                <a:latin typeface="+mn-lt"/>
                <a:cs typeface="+mn-cs"/>
              </a:rPr>
              <a:t>Gustave </a:t>
            </a:r>
            <a:r>
              <a:rPr lang="it-IT" sz="1000" b="1" dirty="0" err="1">
                <a:solidFill>
                  <a:srgbClr val="000099"/>
                </a:solidFill>
                <a:latin typeface="+mn-lt"/>
                <a:cs typeface="+mn-cs"/>
              </a:rPr>
              <a:t>Doré</a:t>
            </a:r>
            <a:endParaRPr lang="it-IT" sz="1000" b="1" dirty="0">
              <a:solidFill>
                <a:srgbClr val="000099"/>
              </a:solidFill>
              <a:latin typeface="+mn-lt"/>
              <a:cs typeface="+mn-cs"/>
            </a:endParaRPr>
          </a:p>
        </p:txBody>
      </p:sp>
      <p:sp>
        <p:nvSpPr>
          <p:cNvPr id="35847" name="Rettangolo 5"/>
          <p:cNvSpPr>
            <a:spLocks noChangeArrowheads="1"/>
          </p:cNvSpPr>
          <p:nvPr/>
        </p:nvSpPr>
        <p:spPr bwMode="auto">
          <a:xfrm>
            <a:off x="4572000" y="1773238"/>
            <a:ext cx="4464050" cy="3046988"/>
          </a:xfrm>
          <a:prstGeom prst="rect">
            <a:avLst/>
          </a:prstGeom>
          <a:noFill/>
          <a:ln w="9525">
            <a:noFill/>
            <a:miter lim="800000"/>
            <a:headEnd/>
            <a:tailEnd/>
          </a:ln>
        </p:spPr>
        <p:txBody>
          <a:bodyPr>
            <a:spAutoFit/>
          </a:bodyPr>
          <a:lstStyle/>
          <a:p>
            <a:r>
              <a:rPr lang="it-IT" sz="2400">
                <a:solidFill>
                  <a:srgbClr val="FFC000"/>
                </a:solidFill>
                <a:latin typeface="Times New Roman" pitchFamily="18" charset="0"/>
                <a:cs typeface="Times New Roman" pitchFamily="18" charset="0"/>
              </a:rPr>
              <a:t>Minosse, il giudice infernale che ringhia orribilmente e giudica i dannati, che via via gli si presentano dinanzi, attorcigliando la coda attorno al corpo tante volte quanti sono i cerchi che i dannati dovranno scendere per giungere al luogo della loro eterna punizione</a:t>
            </a:r>
          </a:p>
        </p:txBody>
      </p:sp>
      <p:sp>
        <p:nvSpPr>
          <p:cNvPr id="7" name="CasellaDiTesto 6"/>
          <p:cNvSpPr txBox="1"/>
          <p:nvPr/>
        </p:nvSpPr>
        <p:spPr>
          <a:xfrm>
            <a:off x="179512" y="4976008"/>
            <a:ext cx="3888432" cy="1477328"/>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fontAlgn="auto">
              <a:spcBef>
                <a:spcPts val="0"/>
              </a:spcBef>
              <a:spcAft>
                <a:spcPts val="0"/>
              </a:spcAft>
              <a:defRPr/>
            </a:pPr>
            <a:r>
              <a:rPr lang="it-IT" b="1" dirty="0">
                <a:latin typeface="Times New Roman" pitchFamily="18" charset="0"/>
                <a:cs typeface="Times New Roman" pitchFamily="18" charset="0"/>
              </a:rPr>
              <a:t>Or </a:t>
            </a:r>
            <a:r>
              <a:rPr lang="it-IT" b="1" dirty="0" err="1">
                <a:latin typeface="Times New Roman" pitchFamily="18" charset="0"/>
                <a:cs typeface="Times New Roman" pitchFamily="18" charset="0"/>
              </a:rPr>
              <a:t>incomincian</a:t>
            </a:r>
            <a:r>
              <a:rPr lang="it-IT" b="1" dirty="0">
                <a:latin typeface="Times New Roman" pitchFamily="18" charset="0"/>
                <a:cs typeface="Times New Roman" pitchFamily="18" charset="0"/>
              </a:rPr>
              <a:t> le dolenti note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a </a:t>
            </a:r>
            <a:r>
              <a:rPr lang="it-IT" b="1" dirty="0" err="1">
                <a:latin typeface="Times New Roman" pitchFamily="18" charset="0"/>
                <a:cs typeface="Times New Roman" pitchFamily="18" charset="0"/>
              </a:rPr>
              <a:t>farmisi</a:t>
            </a:r>
            <a:r>
              <a:rPr lang="it-IT" b="1" dirty="0">
                <a:latin typeface="Times New Roman" pitchFamily="18" charset="0"/>
                <a:cs typeface="Times New Roman" pitchFamily="18" charset="0"/>
              </a:rPr>
              <a:t> sentire; or son venuto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là dove molto pianto mi percuote.   </a:t>
            </a:r>
            <a:r>
              <a:rPr lang="it-IT" dirty="0"/>
              <a:t>    </a:t>
            </a:r>
            <a:br>
              <a:rPr lang="it-IT" dirty="0"/>
            </a:br>
            <a:endParaRPr lang="it-IT" dirty="0"/>
          </a:p>
          <a:p>
            <a:pPr fontAlgn="auto">
              <a:spcBef>
                <a:spcPts val="0"/>
              </a:spcBef>
              <a:spcAft>
                <a:spcPts val="0"/>
              </a:spcAft>
              <a:defRPr/>
            </a:pPr>
            <a:r>
              <a:rPr lang="it-IT" dirty="0"/>
              <a:t>Inferno</a:t>
            </a:r>
            <a:r>
              <a:rPr lang="it-IT" dirty="0">
                <a:latin typeface="+mj-lt"/>
              </a:rPr>
              <a:t> V, 25-27</a:t>
            </a:r>
          </a:p>
        </p:txBody>
      </p:sp>
      <p:sp>
        <p:nvSpPr>
          <p:cNvPr id="8" name="CasellaDiTesto 7"/>
          <p:cNvSpPr txBox="1"/>
          <p:nvPr/>
        </p:nvSpPr>
        <p:spPr>
          <a:xfrm>
            <a:off x="4572000" y="4962434"/>
            <a:ext cx="4248472" cy="1477328"/>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fontAlgn="auto">
              <a:spcBef>
                <a:spcPts val="0"/>
              </a:spcBef>
              <a:spcAft>
                <a:spcPts val="0"/>
              </a:spcAft>
              <a:defRPr/>
            </a:pPr>
            <a:r>
              <a:rPr lang="it-IT" b="1" dirty="0">
                <a:latin typeface="Times New Roman" pitchFamily="18" charset="0"/>
                <a:cs typeface="Times New Roman" pitchFamily="18" charset="0"/>
              </a:rPr>
              <a:t>Io venni in loco d’</a:t>
            </a:r>
            <a:r>
              <a:rPr lang="it-IT" b="1" dirty="0" err="1">
                <a:latin typeface="Times New Roman" pitchFamily="18" charset="0"/>
                <a:cs typeface="Times New Roman" pitchFamily="18" charset="0"/>
              </a:rPr>
              <a:t>ogne</a:t>
            </a:r>
            <a:r>
              <a:rPr lang="it-IT" b="1" dirty="0">
                <a:latin typeface="Times New Roman" pitchFamily="18" charset="0"/>
                <a:cs typeface="Times New Roman" pitchFamily="18" charset="0"/>
              </a:rPr>
              <a:t> luce muto,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che mugghia come fa mar per tempesta,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se da contrari venti è combattuto.       </a:t>
            </a:r>
            <a:r>
              <a:rPr lang="it-IT" dirty="0"/>
              <a:t>   </a:t>
            </a:r>
            <a:br>
              <a:rPr lang="it-IT" dirty="0"/>
            </a:br>
            <a:endParaRPr lang="it-IT" dirty="0"/>
          </a:p>
          <a:p>
            <a:pPr fontAlgn="auto">
              <a:spcBef>
                <a:spcPts val="0"/>
              </a:spcBef>
              <a:spcAft>
                <a:spcPts val="0"/>
              </a:spcAft>
              <a:defRPr/>
            </a:pPr>
            <a:r>
              <a:rPr lang="it-IT" dirty="0"/>
              <a:t>Inferno</a:t>
            </a:r>
            <a:r>
              <a:rPr lang="it-IT" dirty="0">
                <a:latin typeface="+mj-lt"/>
              </a:rPr>
              <a:t> V, 28-30</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asellaDiTesto 5"/>
          <p:cNvSpPr txBox="1">
            <a:spLocks noChangeArrowheads="1"/>
          </p:cNvSpPr>
          <p:nvPr/>
        </p:nvSpPr>
        <p:spPr bwMode="auto">
          <a:xfrm>
            <a:off x="323279" y="188913"/>
            <a:ext cx="8785225" cy="3108325"/>
          </a:xfrm>
          <a:prstGeom prst="rect">
            <a:avLst/>
          </a:prstGeom>
          <a:noFill/>
          <a:ln w="9525">
            <a:noFill/>
            <a:miter lim="800000"/>
            <a:headEnd/>
            <a:tailEnd/>
          </a:ln>
        </p:spPr>
        <p:txBody>
          <a:bodyPr>
            <a:spAutoFit/>
          </a:bodyPr>
          <a:lstStyle/>
          <a:p>
            <a:r>
              <a:rPr lang="it-IT" sz="2800" dirty="0">
                <a:latin typeface="Times New Roman" pitchFamily="18" charset="0"/>
                <a:cs typeface="Times New Roman" pitchFamily="18" charset="0"/>
              </a:rPr>
              <a:t>                                           </a:t>
            </a:r>
            <a:r>
              <a:rPr lang="it-IT" sz="2800" dirty="0">
                <a:solidFill>
                  <a:srgbClr val="FFC000"/>
                </a:solidFill>
                <a:latin typeface="Times New Roman" pitchFamily="18" charset="0"/>
                <a:cs typeface="Times New Roman" pitchFamily="18" charset="0"/>
              </a:rPr>
              <a:t>Dante poi vede poi un’altra       </a:t>
            </a:r>
          </a:p>
          <a:p>
            <a:r>
              <a:rPr lang="it-IT" sz="2800" dirty="0">
                <a:solidFill>
                  <a:srgbClr val="FFC000"/>
                </a:solidFill>
                <a:latin typeface="Times New Roman" pitchFamily="18" charset="0"/>
                <a:cs typeface="Times New Roman" pitchFamily="18" charset="0"/>
              </a:rPr>
              <a:t>                                           schiera di anime, che volano  </a:t>
            </a:r>
          </a:p>
          <a:p>
            <a:r>
              <a:rPr lang="it-IT" sz="2800" dirty="0">
                <a:solidFill>
                  <a:srgbClr val="FFC000"/>
                </a:solidFill>
                <a:latin typeface="Times New Roman" pitchFamily="18" charset="0"/>
                <a:cs typeface="Times New Roman" pitchFamily="18" charset="0"/>
              </a:rPr>
              <a:t>                                           formando una lunga linea simile   </a:t>
            </a:r>
          </a:p>
          <a:p>
            <a:r>
              <a:rPr lang="it-IT" sz="2800" dirty="0">
                <a:solidFill>
                  <a:srgbClr val="FFC000"/>
                </a:solidFill>
                <a:latin typeface="Times New Roman" pitchFamily="18" charset="0"/>
                <a:cs typeface="Times New Roman" pitchFamily="18" charset="0"/>
              </a:rPr>
              <a:t>a delle gru in volo; sono i dannati che sono tutti lussuriosi morti violentemente: </a:t>
            </a:r>
            <a:r>
              <a:rPr lang="it-IT" sz="2800" dirty="0" err="1">
                <a:solidFill>
                  <a:srgbClr val="FFC000"/>
                </a:solidFill>
                <a:latin typeface="Times New Roman" pitchFamily="18" charset="0"/>
                <a:cs typeface="Times New Roman" pitchFamily="18" charset="0"/>
              </a:rPr>
              <a:t>Semiramide</a:t>
            </a:r>
            <a:r>
              <a:rPr lang="it-IT" sz="2800" dirty="0">
                <a:solidFill>
                  <a:srgbClr val="FFC000"/>
                </a:solidFill>
                <a:latin typeface="Times New Roman" pitchFamily="18" charset="0"/>
                <a:cs typeface="Times New Roman" pitchFamily="18" charset="0"/>
              </a:rPr>
              <a:t>, </a:t>
            </a:r>
            <a:r>
              <a:rPr lang="it-IT" sz="2800" dirty="0" err="1">
                <a:solidFill>
                  <a:srgbClr val="FFC000"/>
                </a:solidFill>
                <a:latin typeface="Times New Roman" pitchFamily="18" charset="0"/>
                <a:cs typeface="Times New Roman" pitchFamily="18" charset="0"/>
              </a:rPr>
              <a:t>Didone</a:t>
            </a:r>
            <a:r>
              <a:rPr lang="it-IT" sz="2800" dirty="0">
                <a:solidFill>
                  <a:srgbClr val="FFC000"/>
                </a:solidFill>
                <a:latin typeface="Times New Roman" pitchFamily="18" charset="0"/>
                <a:cs typeface="Times New Roman" pitchFamily="18" charset="0"/>
              </a:rPr>
              <a:t>, Cleopatra, Elena, Achille, Paride, Tristano e tante altre anime di antiche eroine e cavalieri  </a:t>
            </a:r>
            <a:r>
              <a:rPr lang="it-IT" sz="2800" dirty="0" smtClean="0">
                <a:solidFill>
                  <a:srgbClr val="FFC000"/>
                </a:solidFill>
                <a:latin typeface="Times New Roman" pitchFamily="18" charset="0"/>
                <a:cs typeface="Times New Roman" pitchFamily="18" charset="0"/>
              </a:rPr>
              <a:t>  </a:t>
            </a:r>
            <a:endParaRPr lang="it-IT" sz="2800" dirty="0">
              <a:solidFill>
                <a:srgbClr val="FFC000"/>
              </a:solidFill>
              <a:latin typeface="Times New Roman" pitchFamily="18" charset="0"/>
              <a:cs typeface="Times New Roman" pitchFamily="18" charset="0"/>
            </a:endParaRPr>
          </a:p>
        </p:txBody>
      </p:sp>
      <p:pic>
        <p:nvPicPr>
          <p:cNvPr id="36867" name="Picture 2" descr="Picture"/>
          <p:cNvPicPr>
            <a:picLocks noChangeAspect="1" noChangeArrowheads="1"/>
          </p:cNvPicPr>
          <p:nvPr/>
        </p:nvPicPr>
        <p:blipFill>
          <a:blip r:embed="rId2" cstate="print"/>
          <a:srcRect/>
          <a:stretch>
            <a:fillRect/>
          </a:stretch>
        </p:blipFill>
        <p:spPr bwMode="auto">
          <a:xfrm>
            <a:off x="214313" y="3217863"/>
            <a:ext cx="3062287" cy="3335337"/>
          </a:xfrm>
          <a:prstGeom prst="rect">
            <a:avLst/>
          </a:prstGeom>
          <a:noFill/>
          <a:ln w="9525">
            <a:noFill/>
            <a:miter lim="800000"/>
            <a:headEnd/>
            <a:tailEnd/>
          </a:ln>
        </p:spPr>
      </p:pic>
      <p:sp>
        <p:nvSpPr>
          <p:cNvPr id="5" name="CasellaDiTesto 4"/>
          <p:cNvSpPr txBox="1"/>
          <p:nvPr/>
        </p:nvSpPr>
        <p:spPr>
          <a:xfrm>
            <a:off x="209550" y="6567488"/>
            <a:ext cx="2087563" cy="246062"/>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a:solidFill>
                  <a:srgbClr val="000099"/>
                </a:solidFill>
                <a:latin typeface="+mn-lt"/>
                <a:cs typeface="+mn-cs"/>
              </a:rPr>
              <a:t>Gustave </a:t>
            </a:r>
            <a:r>
              <a:rPr lang="it-IT" sz="1000" b="1" dirty="0" err="1">
                <a:solidFill>
                  <a:srgbClr val="000099"/>
                </a:solidFill>
                <a:latin typeface="+mn-lt"/>
                <a:cs typeface="+mn-cs"/>
              </a:rPr>
              <a:t>Doré</a:t>
            </a:r>
            <a:endParaRPr lang="it-IT" sz="1000" b="1" dirty="0">
              <a:solidFill>
                <a:srgbClr val="000099"/>
              </a:solidFill>
              <a:latin typeface="+mn-lt"/>
              <a:cs typeface="+mn-cs"/>
            </a:endParaRPr>
          </a:p>
        </p:txBody>
      </p:sp>
      <p:sp>
        <p:nvSpPr>
          <p:cNvPr id="7" name="CasellaDiTesto 6"/>
          <p:cNvSpPr txBox="1"/>
          <p:nvPr/>
        </p:nvSpPr>
        <p:spPr>
          <a:xfrm>
            <a:off x="251520" y="260648"/>
            <a:ext cx="3888432"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fontAlgn="auto">
              <a:spcBef>
                <a:spcPts val="0"/>
              </a:spcBef>
              <a:spcAft>
                <a:spcPts val="0"/>
              </a:spcAft>
              <a:defRPr/>
            </a:pPr>
            <a:r>
              <a:rPr lang="it-IT" b="1" dirty="0">
                <a:latin typeface="Times New Roman" pitchFamily="18" charset="0"/>
                <a:cs typeface="Times New Roman" pitchFamily="18" charset="0"/>
              </a:rPr>
              <a:t>E come i gru </a:t>
            </a:r>
            <a:r>
              <a:rPr lang="it-IT" b="1" dirty="0" err="1">
                <a:latin typeface="Times New Roman" pitchFamily="18" charset="0"/>
                <a:cs typeface="Times New Roman" pitchFamily="18" charset="0"/>
              </a:rPr>
              <a:t>van</a:t>
            </a:r>
            <a:r>
              <a:rPr lang="it-IT" b="1" dirty="0">
                <a:latin typeface="Times New Roman" pitchFamily="18" charset="0"/>
                <a:cs typeface="Times New Roman" pitchFamily="18" charset="0"/>
              </a:rPr>
              <a:t> cantando </a:t>
            </a:r>
            <a:r>
              <a:rPr lang="it-IT" b="1" dirty="0" err="1">
                <a:latin typeface="Times New Roman" pitchFamily="18" charset="0"/>
                <a:cs typeface="Times New Roman" pitchFamily="18" charset="0"/>
              </a:rPr>
              <a:t>lor</a:t>
            </a:r>
            <a:r>
              <a:rPr lang="it-IT" b="1" dirty="0">
                <a:latin typeface="Times New Roman" pitchFamily="18" charset="0"/>
                <a:cs typeface="Times New Roman" pitchFamily="18" charset="0"/>
              </a:rPr>
              <a:t> lai, </a:t>
            </a:r>
            <a:br>
              <a:rPr lang="it-IT" b="1" dirty="0">
                <a:latin typeface="Times New Roman" pitchFamily="18" charset="0"/>
                <a:cs typeface="Times New Roman" pitchFamily="18" charset="0"/>
              </a:rPr>
            </a:br>
            <a:r>
              <a:rPr lang="it-IT" b="1" dirty="0" err="1">
                <a:latin typeface="Times New Roman" pitchFamily="18" charset="0"/>
                <a:cs typeface="Times New Roman" pitchFamily="18" charset="0"/>
              </a:rPr>
              <a:t>faccendo</a:t>
            </a:r>
            <a:r>
              <a:rPr lang="it-IT" b="1" dirty="0">
                <a:latin typeface="Times New Roman" pitchFamily="18" charset="0"/>
                <a:cs typeface="Times New Roman" pitchFamily="18" charset="0"/>
              </a:rPr>
              <a:t> in </a:t>
            </a:r>
            <a:r>
              <a:rPr lang="it-IT" b="1" dirty="0" err="1">
                <a:latin typeface="Times New Roman" pitchFamily="18" charset="0"/>
                <a:cs typeface="Times New Roman" pitchFamily="18" charset="0"/>
              </a:rPr>
              <a:t>aere</a:t>
            </a:r>
            <a:r>
              <a:rPr lang="it-IT" b="1" dirty="0">
                <a:latin typeface="Times New Roman" pitchFamily="18" charset="0"/>
                <a:cs typeface="Times New Roman" pitchFamily="18" charset="0"/>
              </a:rPr>
              <a:t> di sé lunga riga,    </a:t>
            </a:r>
            <a:r>
              <a:rPr lang="it-IT" dirty="0"/>
              <a:t>    </a:t>
            </a:r>
            <a:br>
              <a:rPr lang="it-IT" dirty="0"/>
            </a:br>
            <a:endParaRPr lang="it-IT" dirty="0"/>
          </a:p>
          <a:p>
            <a:pPr fontAlgn="auto">
              <a:spcBef>
                <a:spcPts val="0"/>
              </a:spcBef>
              <a:spcAft>
                <a:spcPts val="0"/>
              </a:spcAft>
              <a:defRPr/>
            </a:pPr>
            <a:r>
              <a:rPr lang="it-IT" dirty="0"/>
              <a:t>Inferno</a:t>
            </a:r>
            <a:r>
              <a:rPr lang="it-IT" dirty="0">
                <a:latin typeface="+mj-lt"/>
              </a:rPr>
              <a:t> V, 46-47</a:t>
            </a:r>
          </a:p>
        </p:txBody>
      </p:sp>
      <p:sp>
        <p:nvSpPr>
          <p:cNvPr id="8" name="CasellaDiTesto 7"/>
          <p:cNvSpPr txBox="1"/>
          <p:nvPr/>
        </p:nvSpPr>
        <p:spPr>
          <a:xfrm>
            <a:off x="4067944" y="3657798"/>
            <a:ext cx="4104456" cy="92333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fontAlgn="auto">
              <a:spcBef>
                <a:spcPts val="0"/>
              </a:spcBef>
              <a:spcAft>
                <a:spcPts val="0"/>
              </a:spcAft>
              <a:defRPr/>
            </a:pPr>
            <a:r>
              <a:rPr lang="it-IT" b="1" dirty="0">
                <a:latin typeface="Times New Roman" pitchFamily="18" charset="0"/>
                <a:cs typeface="Times New Roman" pitchFamily="18" charset="0"/>
              </a:rPr>
              <a:t>pietà mi giunse, e quasi fui smarrito    </a:t>
            </a:r>
            <a:r>
              <a:rPr lang="it-IT" dirty="0"/>
              <a:t>    </a:t>
            </a:r>
            <a:br>
              <a:rPr lang="it-IT" dirty="0"/>
            </a:br>
            <a:endParaRPr lang="it-IT" dirty="0"/>
          </a:p>
          <a:p>
            <a:pPr fontAlgn="auto">
              <a:spcBef>
                <a:spcPts val="0"/>
              </a:spcBef>
              <a:spcAft>
                <a:spcPts val="0"/>
              </a:spcAft>
              <a:defRPr/>
            </a:pPr>
            <a:r>
              <a:rPr lang="it-IT" dirty="0"/>
              <a:t>Inferno</a:t>
            </a:r>
            <a:r>
              <a:rPr lang="it-IT" dirty="0">
                <a:latin typeface="+mj-lt"/>
              </a:rPr>
              <a:t> V, 72</a:t>
            </a:r>
          </a:p>
        </p:txBody>
      </p:sp>
      <p:sp>
        <p:nvSpPr>
          <p:cNvPr id="36875" name="CasellaDiTesto 8"/>
          <p:cNvSpPr txBox="1">
            <a:spLocks noChangeArrowheads="1"/>
          </p:cNvSpPr>
          <p:nvPr/>
        </p:nvSpPr>
        <p:spPr bwMode="auto">
          <a:xfrm>
            <a:off x="3995738" y="4941888"/>
            <a:ext cx="4105275" cy="1384995"/>
          </a:xfrm>
          <a:prstGeom prst="rect">
            <a:avLst/>
          </a:prstGeom>
          <a:noFill/>
          <a:ln w="9525">
            <a:noFill/>
            <a:miter lim="800000"/>
            <a:headEnd/>
            <a:tailEnd/>
          </a:ln>
        </p:spPr>
        <p:txBody>
          <a:bodyPr>
            <a:spAutoFit/>
          </a:bodyPr>
          <a:lstStyle/>
          <a:p>
            <a:pPr algn="ctr"/>
            <a:r>
              <a:rPr lang="it-IT" sz="2800" b="1" dirty="0">
                <a:solidFill>
                  <a:srgbClr val="FFC000"/>
                </a:solidFill>
                <a:effectLst>
                  <a:outerShdw blurRad="38100" dist="38100" dir="2700000" algn="tl">
                    <a:srgbClr val="000000">
                      <a:alpha val="43137"/>
                    </a:srgbClr>
                  </a:outerShdw>
                </a:effectLst>
                <a:latin typeface="Constantia" pitchFamily="18" charset="0"/>
              </a:rPr>
              <a:t>Dante è </a:t>
            </a:r>
            <a:r>
              <a:rPr lang="it-IT" sz="2800" b="1" dirty="0" smtClean="0">
                <a:solidFill>
                  <a:srgbClr val="FFC000"/>
                </a:solidFill>
                <a:effectLst>
                  <a:outerShdw blurRad="38100" dist="38100" dir="2700000" algn="tl">
                    <a:srgbClr val="000000">
                      <a:alpha val="43137"/>
                    </a:srgbClr>
                  </a:outerShdw>
                </a:effectLst>
                <a:latin typeface="Constantia" pitchFamily="18" charset="0"/>
              </a:rPr>
              <a:t>quasi  </a:t>
            </a:r>
            <a:r>
              <a:rPr lang="it-IT" sz="2800" b="1" dirty="0">
                <a:solidFill>
                  <a:srgbClr val="FFC000"/>
                </a:solidFill>
                <a:effectLst>
                  <a:outerShdw blurRad="38100" dist="38100" dir="2700000" algn="tl">
                    <a:srgbClr val="000000">
                      <a:alpha val="43137"/>
                    </a:srgbClr>
                  </a:outerShdw>
                </a:effectLst>
                <a:latin typeface="Constantia" pitchFamily="18" charset="0"/>
              </a:rPr>
              <a:t>«alienato dai sensi </a:t>
            </a:r>
            <a:r>
              <a:rPr lang="it-IT" sz="2800" b="1" dirty="0" smtClean="0">
                <a:solidFill>
                  <a:srgbClr val="FFC000"/>
                </a:solidFill>
                <a:effectLst>
                  <a:outerShdw blurRad="38100" dist="38100" dir="2700000" algn="tl">
                    <a:srgbClr val="000000">
                      <a:alpha val="43137"/>
                    </a:srgbClr>
                  </a:outerShdw>
                </a:effectLst>
                <a:latin typeface="Constantia" pitchFamily="18" charset="0"/>
              </a:rPr>
              <a:t>                  e </a:t>
            </a:r>
            <a:r>
              <a:rPr lang="it-IT" sz="2800" b="1" dirty="0">
                <a:solidFill>
                  <a:srgbClr val="FFC000"/>
                </a:solidFill>
                <a:effectLst>
                  <a:outerShdw blurRad="38100" dist="38100" dir="2700000" algn="tl">
                    <a:srgbClr val="000000">
                      <a:alpha val="43137"/>
                    </a:srgbClr>
                  </a:outerShdw>
                </a:effectLst>
                <a:latin typeface="Constantia" pitchFamily="18" charset="0"/>
              </a:rPr>
              <a:t>dalla ragione»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932040" y="260648"/>
            <a:ext cx="4032448"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I’ cominciai: «Poeta, </a:t>
            </a:r>
            <a:r>
              <a:rPr lang="it-IT" b="1" dirty="0" err="1">
                <a:latin typeface="Times New Roman" pitchFamily="18" charset="0"/>
                <a:cs typeface="Times New Roman" pitchFamily="18" charset="0"/>
              </a:rPr>
              <a:t>volontieri</a:t>
            </a:r>
            <a:r>
              <a:rPr lang="it-IT" b="1" dirty="0">
                <a:latin typeface="Times New Roman" pitchFamily="18" charset="0"/>
                <a:cs typeface="Times New Roman" pitchFamily="18" charset="0"/>
              </a:rPr>
              <a:t>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parlerei a quei due che ’</a:t>
            </a:r>
            <a:r>
              <a:rPr lang="it-IT" b="1" dirty="0" err="1">
                <a:latin typeface="Times New Roman" pitchFamily="18" charset="0"/>
                <a:cs typeface="Times New Roman" pitchFamily="18" charset="0"/>
              </a:rPr>
              <a:t>nsieme</a:t>
            </a:r>
            <a:r>
              <a:rPr lang="it-IT" b="1" dirty="0">
                <a:latin typeface="Times New Roman" pitchFamily="18" charset="0"/>
                <a:cs typeface="Times New Roman" pitchFamily="18" charset="0"/>
              </a:rPr>
              <a:t> vanno,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e </a:t>
            </a:r>
            <a:r>
              <a:rPr lang="it-IT" b="1" dirty="0" err="1">
                <a:latin typeface="Times New Roman" pitchFamily="18" charset="0"/>
                <a:cs typeface="Times New Roman" pitchFamily="18" charset="0"/>
              </a:rPr>
              <a:t>paion</a:t>
            </a:r>
            <a:r>
              <a:rPr lang="it-IT" b="1" dirty="0">
                <a:latin typeface="Times New Roman" pitchFamily="18" charset="0"/>
                <a:cs typeface="Times New Roman" pitchFamily="18" charset="0"/>
              </a:rPr>
              <a:t> sì al vento esser leggeri». </a:t>
            </a:r>
          </a:p>
          <a:p>
            <a:pPr fontAlgn="auto">
              <a:spcBef>
                <a:spcPts val="0"/>
              </a:spcBef>
              <a:spcAft>
                <a:spcPts val="0"/>
              </a:spcAft>
              <a:defRPr/>
            </a:pPr>
            <a:endParaRPr lang="it-IT" b="1" i="1" dirty="0">
              <a:latin typeface="Times New Roman" pitchFamily="18" charset="0"/>
              <a:cs typeface="Times New Roman" pitchFamily="18" charset="0"/>
            </a:endParaRPr>
          </a:p>
          <a:p>
            <a:pPr fontAlgn="auto">
              <a:spcBef>
                <a:spcPts val="0"/>
              </a:spcBef>
              <a:spcAft>
                <a:spcPts val="0"/>
              </a:spcAft>
              <a:defRPr/>
            </a:pPr>
            <a:r>
              <a:rPr lang="it-IT" dirty="0"/>
              <a:t>Inferno</a:t>
            </a:r>
            <a:r>
              <a:rPr lang="it-IT" dirty="0">
                <a:latin typeface="+mj-lt"/>
              </a:rPr>
              <a:t> V, 73-75</a:t>
            </a:r>
          </a:p>
        </p:txBody>
      </p:sp>
      <p:pic>
        <p:nvPicPr>
          <p:cNvPr id="37893" name="Picture 4" descr="http://www.google.it/url?sa=i&amp;source=images&amp;cd=&amp;docid=Pwd6vul881FelM&amp;tbnid=973J_eJGGpbHkM:&amp;ved=0CAUQjBwwADgq&amp;url=http%3A%2F%2F2.bp.blogspot.com%2F-fiMx8FdNj5w%2FT6boNOqKPrI%2FAAAAAAAAEkQ%2F1KDcsU7iMnk%2Fs1600%2FDante%2BPaolo%2Be%2BFrancesca%2B(Dor%25C3%25A9).JPG&amp;ei=taebUuyJJtLb7Aaj8oGQCg&amp;psig=AFQjCNE7GXVDYRB613BxwkO8dnmvNC_d3w&amp;ust=1386019125679423"/>
          <p:cNvPicPr>
            <a:picLocks noChangeAspect="1" noChangeArrowheads="1"/>
          </p:cNvPicPr>
          <p:nvPr/>
        </p:nvPicPr>
        <p:blipFill>
          <a:blip r:embed="rId2" cstate="print"/>
          <a:srcRect/>
          <a:stretch>
            <a:fillRect/>
          </a:stretch>
        </p:blipFill>
        <p:spPr bwMode="auto">
          <a:xfrm>
            <a:off x="263525" y="44624"/>
            <a:ext cx="3444379" cy="4296820"/>
          </a:xfrm>
          <a:prstGeom prst="rect">
            <a:avLst/>
          </a:prstGeom>
          <a:noFill/>
          <a:ln w="9525">
            <a:noFill/>
            <a:miter lim="800000"/>
            <a:headEnd/>
            <a:tailEnd/>
          </a:ln>
        </p:spPr>
      </p:pic>
      <p:sp>
        <p:nvSpPr>
          <p:cNvPr id="5" name="CasellaDiTesto 4"/>
          <p:cNvSpPr txBox="1"/>
          <p:nvPr/>
        </p:nvSpPr>
        <p:spPr>
          <a:xfrm>
            <a:off x="261458" y="4354744"/>
            <a:ext cx="2089150" cy="247650"/>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a:solidFill>
                  <a:srgbClr val="000099"/>
                </a:solidFill>
                <a:latin typeface="+mn-lt"/>
                <a:cs typeface="+mn-cs"/>
              </a:rPr>
              <a:t>Gustave </a:t>
            </a:r>
            <a:r>
              <a:rPr lang="it-IT" sz="1000" b="1" dirty="0" err="1">
                <a:solidFill>
                  <a:srgbClr val="000099"/>
                </a:solidFill>
                <a:latin typeface="+mn-lt"/>
                <a:cs typeface="+mn-cs"/>
              </a:rPr>
              <a:t>Doré</a:t>
            </a:r>
            <a:endParaRPr lang="it-IT" sz="1000" b="1" dirty="0">
              <a:solidFill>
                <a:srgbClr val="000099"/>
              </a:solidFill>
              <a:latin typeface="+mn-lt"/>
              <a:cs typeface="+mn-cs"/>
            </a:endParaRPr>
          </a:p>
        </p:txBody>
      </p:sp>
      <p:sp>
        <p:nvSpPr>
          <p:cNvPr id="8" name="CasellaDiTesto 7"/>
          <p:cNvSpPr txBox="1"/>
          <p:nvPr/>
        </p:nvSpPr>
        <p:spPr>
          <a:xfrm>
            <a:off x="3851920" y="2219380"/>
            <a:ext cx="5112568" cy="1569660"/>
          </a:xfrm>
          <a:prstGeom prst="rect">
            <a:avLst/>
          </a:prstGeom>
          <a:noFill/>
        </p:spPr>
        <p:txBody>
          <a:bodyPr wrap="square" rtlCol="0">
            <a:spAutoFit/>
          </a:bodyPr>
          <a:lstStyle/>
          <a:p>
            <a:r>
              <a:rPr lang="it-IT" sz="2400" b="1" dirty="0" smtClean="0">
                <a:solidFill>
                  <a:srgbClr val="FFC000"/>
                </a:solidFill>
                <a:latin typeface="Times New Roman" pitchFamily="18" charset="0"/>
                <a:cs typeface="Times New Roman" pitchFamily="18" charset="0"/>
              </a:rPr>
              <a:t>«</a:t>
            </a:r>
            <a:r>
              <a:rPr lang="it-IT" sz="2400" b="1" dirty="0" smtClean="0">
                <a:solidFill>
                  <a:srgbClr val="FFC000"/>
                </a:solidFill>
                <a:latin typeface="Times New Roman" pitchFamily="18" charset="0"/>
                <a:cs typeface="Times New Roman" pitchFamily="18" charset="0"/>
              </a:rPr>
              <a:t>Poeta, parlerei volentieri </a:t>
            </a:r>
            <a:r>
              <a:rPr lang="it-IT" sz="2400" b="1" dirty="0" smtClean="0">
                <a:solidFill>
                  <a:srgbClr val="FFC000"/>
                </a:solidFill>
                <a:latin typeface="Times New Roman" pitchFamily="18" charset="0"/>
                <a:cs typeface="Times New Roman" pitchFamily="18" charset="0"/>
              </a:rPr>
              <a:t> a </a:t>
            </a:r>
            <a:r>
              <a:rPr lang="it-IT" sz="2400" b="1" dirty="0" smtClean="0">
                <a:solidFill>
                  <a:srgbClr val="FFC000"/>
                </a:solidFill>
                <a:latin typeface="Times New Roman" pitchFamily="18" charset="0"/>
                <a:cs typeface="Times New Roman" pitchFamily="18" charset="0"/>
              </a:rPr>
              <a:t>quei </a:t>
            </a:r>
            <a:r>
              <a:rPr lang="it-IT" sz="2400" b="1" dirty="0" smtClean="0">
                <a:solidFill>
                  <a:srgbClr val="FFC000"/>
                </a:solidFill>
                <a:latin typeface="Times New Roman" pitchFamily="18" charset="0"/>
                <a:cs typeface="Times New Roman" pitchFamily="18" charset="0"/>
              </a:rPr>
              <a:t> due </a:t>
            </a:r>
            <a:r>
              <a:rPr lang="it-IT" sz="2400" b="1" dirty="0" smtClean="0">
                <a:solidFill>
                  <a:srgbClr val="FFC000"/>
                </a:solidFill>
                <a:latin typeface="Times New Roman" pitchFamily="18" charset="0"/>
                <a:cs typeface="Times New Roman" pitchFamily="18" charset="0"/>
              </a:rPr>
              <a:t>che volano insieme e sembrano essere </a:t>
            </a:r>
            <a:r>
              <a:rPr lang="it-IT" sz="2400" b="1" u="sng" dirty="0" smtClean="0">
                <a:solidFill>
                  <a:srgbClr val="FFC000"/>
                </a:solidFill>
                <a:latin typeface="Times New Roman" pitchFamily="18" charset="0"/>
                <a:cs typeface="Times New Roman" pitchFamily="18" charset="0"/>
              </a:rPr>
              <a:t>trasportati tanto lievemente dal vento</a:t>
            </a:r>
            <a:r>
              <a:rPr lang="it-IT" sz="2400" b="1" dirty="0" smtClean="0">
                <a:solidFill>
                  <a:srgbClr val="FFC000"/>
                </a:solidFill>
                <a:latin typeface="Times New Roman" pitchFamily="18" charset="0"/>
                <a:cs typeface="Times New Roman" pitchFamily="18" charset="0"/>
              </a:rPr>
              <a:t>»</a:t>
            </a:r>
            <a:endParaRPr lang="it-IT" dirty="0"/>
          </a:p>
        </p:txBody>
      </p:sp>
      <p:sp>
        <p:nvSpPr>
          <p:cNvPr id="10" name="CasellaDiTesto 9"/>
          <p:cNvSpPr txBox="1"/>
          <p:nvPr/>
        </p:nvSpPr>
        <p:spPr>
          <a:xfrm>
            <a:off x="251520" y="4797152"/>
            <a:ext cx="4032448"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smtClean="0">
                <a:latin typeface="Times New Roman" pitchFamily="18" charset="0"/>
                <a:cs typeface="Times New Roman" pitchFamily="18" charset="0"/>
              </a:rPr>
              <a:t>Quali colombe dal disio chiamate </a:t>
            </a:r>
            <a:br>
              <a:rPr lang="it-IT" b="1" dirty="0" smtClean="0">
                <a:latin typeface="Times New Roman" pitchFamily="18" charset="0"/>
                <a:cs typeface="Times New Roman" pitchFamily="18" charset="0"/>
              </a:rPr>
            </a:br>
            <a:r>
              <a:rPr lang="it-IT" b="1" dirty="0" smtClean="0">
                <a:latin typeface="Times New Roman" pitchFamily="18" charset="0"/>
                <a:cs typeface="Times New Roman" pitchFamily="18" charset="0"/>
              </a:rPr>
              <a:t>con l’ali alzate e ferme al dolce nido </a:t>
            </a:r>
            <a:br>
              <a:rPr lang="it-IT" b="1" dirty="0" smtClean="0">
                <a:latin typeface="Times New Roman" pitchFamily="18" charset="0"/>
                <a:cs typeface="Times New Roman" pitchFamily="18" charset="0"/>
              </a:rPr>
            </a:br>
            <a:r>
              <a:rPr lang="it-IT" b="1" dirty="0" err="1" smtClean="0">
                <a:latin typeface="Times New Roman" pitchFamily="18" charset="0"/>
                <a:cs typeface="Times New Roman" pitchFamily="18" charset="0"/>
              </a:rPr>
              <a:t>vegnon</a:t>
            </a:r>
            <a:r>
              <a:rPr lang="it-IT" b="1" dirty="0" smtClean="0">
                <a:latin typeface="Times New Roman" pitchFamily="18" charset="0"/>
                <a:cs typeface="Times New Roman" pitchFamily="18" charset="0"/>
              </a:rPr>
              <a:t> per l’</a:t>
            </a:r>
            <a:r>
              <a:rPr lang="it-IT" b="1" dirty="0" err="1" smtClean="0">
                <a:latin typeface="Times New Roman" pitchFamily="18" charset="0"/>
                <a:cs typeface="Times New Roman" pitchFamily="18" charset="0"/>
              </a:rPr>
              <a:t>aere</a:t>
            </a:r>
            <a:r>
              <a:rPr lang="it-IT" b="1" dirty="0" smtClean="0">
                <a:latin typeface="Times New Roman" pitchFamily="18" charset="0"/>
                <a:cs typeface="Times New Roman" pitchFamily="18" charset="0"/>
              </a:rPr>
              <a:t> dal voler portate; </a:t>
            </a:r>
            <a:endParaRPr lang="it-IT" b="1" i="1" dirty="0">
              <a:latin typeface="Times New Roman" pitchFamily="18" charset="0"/>
              <a:cs typeface="Times New Roman" pitchFamily="18" charset="0"/>
            </a:endParaRPr>
          </a:p>
          <a:p>
            <a:pPr fontAlgn="auto">
              <a:spcBef>
                <a:spcPts val="0"/>
              </a:spcBef>
              <a:spcAft>
                <a:spcPts val="0"/>
              </a:spcAft>
              <a:defRPr/>
            </a:pPr>
            <a:endParaRPr lang="it-IT" dirty="0" smtClean="0"/>
          </a:p>
          <a:p>
            <a:pPr fontAlgn="auto">
              <a:spcBef>
                <a:spcPts val="0"/>
              </a:spcBef>
              <a:spcAft>
                <a:spcPts val="0"/>
              </a:spcAft>
              <a:defRPr/>
            </a:pPr>
            <a:r>
              <a:rPr lang="it-IT" dirty="0" smtClean="0"/>
              <a:t>Inferno</a:t>
            </a:r>
            <a:r>
              <a:rPr lang="it-IT" dirty="0" smtClean="0">
                <a:latin typeface="+mj-lt"/>
              </a:rPr>
              <a:t> </a:t>
            </a:r>
            <a:r>
              <a:rPr lang="it-IT" dirty="0">
                <a:latin typeface="+mj-lt"/>
              </a:rPr>
              <a:t>V, </a:t>
            </a:r>
            <a:r>
              <a:rPr lang="it-IT" dirty="0" smtClean="0">
                <a:latin typeface="+mj-lt"/>
              </a:rPr>
              <a:t>82-84</a:t>
            </a:r>
            <a:endParaRPr lang="it-IT" dirty="0">
              <a:latin typeface="+mj-lt"/>
            </a:endParaRPr>
          </a:p>
        </p:txBody>
      </p:sp>
      <p:sp>
        <p:nvSpPr>
          <p:cNvPr id="11" name="CasellaDiTesto 10"/>
          <p:cNvSpPr txBox="1"/>
          <p:nvPr/>
        </p:nvSpPr>
        <p:spPr>
          <a:xfrm>
            <a:off x="4419600" y="4289028"/>
            <a:ext cx="4472880" cy="2308324"/>
          </a:xfrm>
          <a:prstGeom prst="rect">
            <a:avLst/>
          </a:prstGeom>
          <a:noFill/>
        </p:spPr>
        <p:txBody>
          <a:bodyPr wrap="square" rtlCol="0">
            <a:spAutoFit/>
          </a:bodyPr>
          <a:lstStyle/>
          <a:p>
            <a:r>
              <a:rPr lang="it-IT" sz="2400" b="1" dirty="0" smtClean="0">
                <a:solidFill>
                  <a:srgbClr val="FFC000"/>
                </a:solidFill>
                <a:latin typeface="Times New Roman" pitchFamily="18" charset="0"/>
                <a:cs typeface="Times New Roman" pitchFamily="18" charset="0"/>
              </a:rPr>
              <a:t>Come le </a:t>
            </a:r>
            <a:r>
              <a:rPr lang="it-IT" sz="2400" b="1" u="sng" dirty="0" smtClean="0">
                <a:solidFill>
                  <a:srgbClr val="FFC000"/>
                </a:solidFill>
                <a:latin typeface="Times New Roman" pitchFamily="18" charset="0"/>
                <a:cs typeface="Times New Roman" pitchFamily="18" charset="0"/>
              </a:rPr>
              <a:t>colombe</a:t>
            </a:r>
            <a:r>
              <a:rPr lang="it-IT" sz="2400" b="1" dirty="0" smtClean="0">
                <a:solidFill>
                  <a:srgbClr val="FFC000"/>
                </a:solidFill>
                <a:latin typeface="Times New Roman" pitchFamily="18" charset="0"/>
                <a:cs typeface="Times New Roman" pitchFamily="18" charset="0"/>
              </a:rPr>
              <a:t> chiamate dal desiderio volano verso il </a:t>
            </a:r>
            <a:r>
              <a:rPr lang="it-IT" sz="2400" b="1" u="sng" dirty="0" smtClean="0">
                <a:solidFill>
                  <a:srgbClr val="FFC000"/>
                </a:solidFill>
                <a:latin typeface="Times New Roman" pitchFamily="18" charset="0"/>
                <a:cs typeface="Times New Roman" pitchFamily="18" charset="0"/>
              </a:rPr>
              <a:t>dolce </a:t>
            </a:r>
            <a:r>
              <a:rPr lang="it-IT" sz="2400" b="1" u="sng" dirty="0" smtClean="0">
                <a:solidFill>
                  <a:srgbClr val="FFC000"/>
                </a:solidFill>
                <a:latin typeface="Times New Roman" pitchFamily="18" charset="0"/>
                <a:cs typeface="Times New Roman" pitchFamily="18" charset="0"/>
              </a:rPr>
              <a:t>nido</a:t>
            </a:r>
            <a:r>
              <a:rPr lang="it-IT" sz="2400" b="1" dirty="0" smtClean="0">
                <a:solidFill>
                  <a:srgbClr val="FFC000"/>
                </a:solidFill>
                <a:latin typeface="Times New Roman" pitchFamily="18" charset="0"/>
                <a:cs typeface="Times New Roman" pitchFamily="18" charset="0"/>
              </a:rPr>
              <a:t> </a:t>
            </a:r>
            <a:r>
              <a:rPr lang="it-IT" sz="2400" b="1" dirty="0" smtClean="0">
                <a:solidFill>
                  <a:srgbClr val="FFC000"/>
                </a:solidFill>
                <a:latin typeface="Times New Roman" pitchFamily="18" charset="0"/>
                <a:cs typeface="Times New Roman" pitchFamily="18" charset="0"/>
              </a:rPr>
              <a:t>portate dal desiderio, allo stesso modo i due uscirono dalla schiera di </a:t>
            </a:r>
            <a:r>
              <a:rPr lang="it-IT" sz="2400" b="1" dirty="0" err="1" smtClean="0">
                <a:solidFill>
                  <a:srgbClr val="FFC000"/>
                </a:solidFill>
                <a:latin typeface="Times New Roman" pitchFamily="18" charset="0"/>
                <a:cs typeface="Times New Roman" pitchFamily="18" charset="0"/>
              </a:rPr>
              <a:t>Didone</a:t>
            </a:r>
            <a:r>
              <a:rPr lang="it-IT" sz="2400" b="1" dirty="0" smtClean="0">
                <a:solidFill>
                  <a:srgbClr val="FFC000"/>
                </a:solidFill>
                <a:latin typeface="Times New Roman" pitchFamily="18" charset="0"/>
                <a:cs typeface="Times New Roman" pitchFamily="18" charset="0"/>
              </a:rPr>
              <a:t>, venendo a noi attraverso </a:t>
            </a:r>
            <a:r>
              <a:rPr lang="it-IT" sz="2400" b="1" u="sng" dirty="0" smtClean="0">
                <a:solidFill>
                  <a:srgbClr val="FFC000"/>
                </a:solidFill>
                <a:latin typeface="Times New Roman" pitchFamily="18" charset="0"/>
                <a:cs typeface="Times New Roman" pitchFamily="18" charset="0"/>
              </a:rPr>
              <a:t>l’aria infernale</a:t>
            </a:r>
            <a:endParaRPr lang="it-IT" sz="2400" b="1" u="sng" dirty="0">
              <a:solidFill>
                <a:srgbClr val="FFC000"/>
              </a:solidFill>
            </a:endParaRPr>
          </a:p>
        </p:txBody>
      </p:sp>
      <p:sp>
        <p:nvSpPr>
          <p:cNvPr id="13" name="CasellaDiTesto 12"/>
          <p:cNvSpPr txBox="1"/>
          <p:nvPr/>
        </p:nvSpPr>
        <p:spPr>
          <a:xfrm>
            <a:off x="251520" y="44624"/>
            <a:ext cx="3456384" cy="307777"/>
          </a:xfrm>
          <a:prstGeom prst="rect">
            <a:avLst/>
          </a:prstGeom>
          <a:noFill/>
        </p:spPr>
        <p:txBody>
          <a:bodyPr wrap="square">
            <a:spAutoFit/>
          </a:bodyPr>
          <a:lstStyle/>
          <a:p>
            <a:pPr algn="ctr" fontAlgn="auto">
              <a:spcBef>
                <a:spcPts val="0"/>
              </a:spcBef>
              <a:spcAft>
                <a:spcPts val="0"/>
              </a:spcAft>
              <a:defRPr/>
            </a:pPr>
            <a:r>
              <a:rPr lang="it-IT" sz="1400" b="1" dirty="0">
                <a:effectLst>
                  <a:outerShdw blurRad="38100" dist="38100" dir="2700000" algn="tl">
                    <a:srgbClr val="000000">
                      <a:alpha val="43137"/>
                    </a:srgbClr>
                  </a:outerShdw>
                </a:effectLst>
                <a:latin typeface="+mn-lt"/>
                <a:cs typeface="+mn-cs"/>
              </a:rPr>
              <a:t>Francesca da Polenta e Paolo </a:t>
            </a:r>
            <a:r>
              <a:rPr lang="it-IT" sz="1400" b="1" dirty="0" smtClean="0">
                <a:effectLst>
                  <a:outerShdw blurRad="38100" dist="38100" dir="2700000" algn="tl">
                    <a:srgbClr val="000000">
                      <a:alpha val="43137"/>
                    </a:srgbClr>
                  </a:outerShdw>
                </a:effectLst>
                <a:latin typeface="+mn-lt"/>
                <a:cs typeface="+mn-cs"/>
              </a:rPr>
              <a:t>Malatesta</a:t>
            </a:r>
            <a:endParaRPr lang="it-IT" sz="2400" b="1" dirty="0">
              <a:solidFill>
                <a:srgbClr val="000099"/>
              </a:solidFill>
              <a:effectLst>
                <a:outerShdw blurRad="38100" dist="38100" dir="2700000" algn="tl">
                  <a:srgbClr val="000000">
                    <a:alpha val="43137"/>
                  </a:srgbClr>
                </a:outerShdw>
              </a:effectLst>
              <a:latin typeface="+mn-lt"/>
              <a:cs typeface="+mn-c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5081" y="228704"/>
            <a:ext cx="4536504" cy="369331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fontAlgn="auto">
              <a:spcBef>
                <a:spcPts val="0"/>
              </a:spcBef>
              <a:spcAft>
                <a:spcPts val="0"/>
              </a:spcAft>
              <a:defRPr/>
            </a:pPr>
            <a:r>
              <a:rPr lang="it-IT" b="1" dirty="0">
                <a:latin typeface="Times New Roman" pitchFamily="18" charset="0"/>
                <a:cs typeface="Times New Roman" pitchFamily="18" charset="0"/>
              </a:rPr>
              <a:t>Amor, ch’al </a:t>
            </a:r>
            <a:r>
              <a:rPr lang="it-IT" b="1" dirty="0" err="1">
                <a:latin typeface="Times New Roman" pitchFamily="18" charset="0"/>
                <a:cs typeface="Times New Roman" pitchFamily="18" charset="0"/>
              </a:rPr>
              <a:t>cor</a:t>
            </a:r>
            <a:r>
              <a:rPr lang="it-IT" b="1" dirty="0">
                <a:latin typeface="Times New Roman" pitchFamily="18" charset="0"/>
                <a:cs typeface="Times New Roman" pitchFamily="18" charset="0"/>
              </a:rPr>
              <a:t> gentil ratto s’apprende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prese costui de la bella persona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che mi fu tolta; e ’l modo ancor m’offende.</a:t>
            </a:r>
            <a:r>
              <a:rPr lang="it-IT" dirty="0"/>
              <a:t>  </a:t>
            </a:r>
            <a:endParaRPr lang="it-IT" b="1" dirty="0">
              <a:latin typeface="Times New Roman" pitchFamily="18" charset="0"/>
              <a:cs typeface="Times New Roman" pitchFamily="18" charset="0"/>
            </a:endParaRPr>
          </a:p>
          <a:p>
            <a:pPr fontAlgn="auto">
              <a:spcBef>
                <a:spcPts val="0"/>
              </a:spcBef>
              <a:spcAft>
                <a:spcPts val="0"/>
              </a:spcAft>
              <a:defRPr/>
            </a:pPr>
            <a:endParaRPr lang="it-IT" dirty="0"/>
          </a:p>
          <a:p>
            <a:pPr fontAlgn="auto">
              <a:spcBef>
                <a:spcPts val="0"/>
              </a:spcBef>
              <a:spcAft>
                <a:spcPts val="0"/>
              </a:spcAft>
              <a:defRPr/>
            </a:pPr>
            <a:r>
              <a:rPr lang="it-IT" b="1" dirty="0">
                <a:latin typeface="Times New Roman" pitchFamily="18" charset="0"/>
                <a:cs typeface="Times New Roman" pitchFamily="18" charset="0"/>
              </a:rPr>
              <a:t>Amor, ch’a nullo amato amar perdona,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mi prese del costui piacer sì forte,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che, come vedi, ancor non m’abbandona.</a:t>
            </a:r>
          </a:p>
          <a:p>
            <a:pPr fontAlgn="auto">
              <a:spcBef>
                <a:spcPts val="0"/>
              </a:spcBef>
              <a:spcAft>
                <a:spcPts val="0"/>
              </a:spcAft>
              <a:defRPr/>
            </a:pPr>
            <a:endParaRPr lang="it-IT" dirty="0"/>
          </a:p>
          <a:p>
            <a:pPr fontAlgn="auto">
              <a:spcBef>
                <a:spcPts val="0"/>
              </a:spcBef>
              <a:spcAft>
                <a:spcPts val="0"/>
              </a:spcAft>
              <a:defRPr/>
            </a:pPr>
            <a:r>
              <a:rPr lang="it-IT" b="1" dirty="0">
                <a:latin typeface="Times New Roman" pitchFamily="18" charset="0"/>
                <a:cs typeface="Times New Roman" pitchFamily="18" charset="0"/>
              </a:rPr>
              <a:t>Amor condusse noi ad una morte: </a:t>
            </a:r>
            <a:br>
              <a:rPr lang="it-IT" b="1" dirty="0">
                <a:latin typeface="Times New Roman" pitchFamily="18" charset="0"/>
                <a:cs typeface="Times New Roman" pitchFamily="18" charset="0"/>
              </a:rPr>
            </a:br>
            <a:r>
              <a:rPr lang="it-IT" b="1" dirty="0" err="1">
                <a:latin typeface="Times New Roman" pitchFamily="18" charset="0"/>
                <a:cs typeface="Times New Roman" pitchFamily="18" charset="0"/>
              </a:rPr>
              <a:t>Caina</a:t>
            </a:r>
            <a:r>
              <a:rPr lang="it-IT" b="1" dirty="0">
                <a:latin typeface="Times New Roman" pitchFamily="18" charset="0"/>
                <a:cs typeface="Times New Roman" pitchFamily="18" charset="0"/>
              </a:rPr>
              <a:t> attende chi a vita ci spense». </a:t>
            </a:r>
          </a:p>
          <a:p>
            <a:pPr fontAlgn="auto">
              <a:spcBef>
                <a:spcPts val="0"/>
              </a:spcBef>
              <a:spcAft>
                <a:spcPts val="0"/>
              </a:spcAft>
              <a:defRPr/>
            </a:pPr>
            <a:r>
              <a:rPr lang="it-IT" b="1" dirty="0">
                <a:latin typeface="Times New Roman" pitchFamily="18" charset="0"/>
                <a:cs typeface="Times New Roman" pitchFamily="18" charset="0"/>
              </a:rPr>
              <a:t>Queste parole da </a:t>
            </a:r>
            <a:r>
              <a:rPr lang="it-IT" b="1" dirty="0" err="1">
                <a:latin typeface="Times New Roman" pitchFamily="18" charset="0"/>
                <a:cs typeface="Times New Roman" pitchFamily="18" charset="0"/>
              </a:rPr>
              <a:t>lor</a:t>
            </a:r>
            <a:r>
              <a:rPr lang="it-IT" b="1" dirty="0">
                <a:latin typeface="Times New Roman" pitchFamily="18" charset="0"/>
                <a:cs typeface="Times New Roman" pitchFamily="18" charset="0"/>
              </a:rPr>
              <a:t> ci fuor porte.</a:t>
            </a:r>
          </a:p>
          <a:p>
            <a:pPr fontAlgn="auto">
              <a:spcBef>
                <a:spcPts val="0"/>
              </a:spcBef>
              <a:spcAft>
                <a:spcPts val="0"/>
              </a:spcAft>
              <a:defRPr/>
            </a:pPr>
            <a:endParaRPr lang="it-IT" dirty="0"/>
          </a:p>
          <a:p>
            <a:pPr fontAlgn="auto">
              <a:spcBef>
                <a:spcPts val="0"/>
              </a:spcBef>
              <a:spcAft>
                <a:spcPts val="0"/>
              </a:spcAft>
              <a:defRPr/>
            </a:pPr>
            <a:r>
              <a:rPr lang="it-IT" dirty="0"/>
              <a:t>Inferno</a:t>
            </a:r>
            <a:r>
              <a:rPr lang="it-IT" dirty="0">
                <a:latin typeface="+mj-lt"/>
              </a:rPr>
              <a:t> V, 100-108</a:t>
            </a:r>
          </a:p>
        </p:txBody>
      </p:sp>
      <p:sp>
        <p:nvSpPr>
          <p:cNvPr id="5" name="CasellaDiTesto 4"/>
          <p:cNvSpPr txBox="1"/>
          <p:nvPr/>
        </p:nvSpPr>
        <p:spPr>
          <a:xfrm>
            <a:off x="4786759" y="260020"/>
            <a:ext cx="4249737" cy="831850"/>
          </a:xfrm>
          <a:prstGeom prst="rect">
            <a:avLst/>
          </a:prstGeom>
          <a:noFill/>
          <a:ln w="19050">
            <a:solidFill>
              <a:srgbClr val="FFC000"/>
            </a:solidFill>
          </a:ln>
        </p:spPr>
        <p:txBody>
          <a:bodyPr>
            <a:spAutoFit/>
          </a:bodyPr>
          <a:lstStyle/>
          <a:p>
            <a:pPr algn="ctr" fontAlgn="auto">
              <a:spcBef>
                <a:spcPts val="0"/>
              </a:spcBef>
              <a:spcAft>
                <a:spcPts val="0"/>
              </a:spcAft>
              <a:defRPr/>
            </a:pPr>
            <a:r>
              <a:rPr lang="it-IT" sz="2400" b="1" dirty="0">
                <a:solidFill>
                  <a:srgbClr val="FFC000"/>
                </a:solidFill>
                <a:effectLst>
                  <a:outerShdw blurRad="38100" dist="38100" dir="2700000" algn="tl">
                    <a:srgbClr val="000000">
                      <a:alpha val="43137"/>
                    </a:srgbClr>
                  </a:outerShdw>
                </a:effectLst>
                <a:latin typeface="+mn-lt"/>
                <a:cs typeface="+mn-cs"/>
              </a:rPr>
              <a:t>Sintesi della vita affettiva           e del dramma di Francesca</a:t>
            </a:r>
          </a:p>
        </p:txBody>
      </p:sp>
      <p:sp>
        <p:nvSpPr>
          <p:cNvPr id="8" name="CasellaDiTesto 7"/>
          <p:cNvSpPr txBox="1"/>
          <p:nvPr/>
        </p:nvSpPr>
        <p:spPr>
          <a:xfrm>
            <a:off x="251271" y="1412776"/>
            <a:ext cx="8785225" cy="5262562"/>
          </a:xfrm>
          <a:prstGeom prst="rect">
            <a:avLst/>
          </a:prstGeom>
          <a:noFill/>
        </p:spPr>
        <p:txBody>
          <a:bodyPr>
            <a:spAutoFit/>
          </a:bodyPr>
          <a:lstStyle/>
          <a:p>
            <a:pPr fontAlgn="auto">
              <a:spcBef>
                <a:spcPts val="0"/>
              </a:spcBef>
              <a:spcAft>
                <a:spcPts val="0"/>
              </a:spcAft>
              <a:defRPr/>
            </a:pP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it-IT" sz="24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L’amore </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è desiderio suscitato                </a:t>
            </a:r>
          </a:p>
          <a:p>
            <a:pPr fontAlgn="auto">
              <a:spcBef>
                <a:spcPts val="0"/>
              </a:spcBef>
              <a:spcAft>
                <a:spcPts val="0"/>
              </a:spcAft>
              <a:defRPr/>
            </a:pP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it-IT" sz="24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dalla </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bellezza corporea </a:t>
            </a:r>
          </a:p>
          <a:p>
            <a:pPr fontAlgn="auto">
              <a:spcBef>
                <a:spcPts val="0"/>
              </a:spcBef>
              <a:spcAft>
                <a:spcPts val="0"/>
              </a:spcAft>
              <a:defRPr/>
            </a:pP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it-IT" sz="24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dell’uomo </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e della donna </a:t>
            </a:r>
          </a:p>
          <a:p>
            <a:pPr fontAlgn="auto">
              <a:spcBef>
                <a:spcPts val="0"/>
              </a:spcBef>
              <a:spcAft>
                <a:spcPts val="0"/>
              </a:spcAft>
              <a:defRPr/>
            </a:pP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it-IT" sz="24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l’amore di Paolo nasce dalla </a:t>
            </a:r>
          </a:p>
          <a:p>
            <a:pPr fontAlgn="auto">
              <a:spcBef>
                <a:spcPts val="0"/>
              </a:spcBef>
              <a:spcAft>
                <a:spcPts val="0"/>
              </a:spcAft>
              <a:defRPr/>
            </a:pP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it-IT" sz="24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bellezza </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di Francesca, come il </a:t>
            </a:r>
          </a:p>
          <a:p>
            <a:pPr fontAlgn="auto">
              <a:spcBef>
                <a:spcPts val="0"/>
              </a:spcBef>
              <a:spcAft>
                <a:spcPts val="0"/>
              </a:spcAft>
              <a:defRPr/>
            </a:pP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it-IT" sz="24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ricambiato </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amore di lei nasce </a:t>
            </a:r>
          </a:p>
          <a:p>
            <a:pPr fontAlgn="auto">
              <a:spcBef>
                <a:spcPts val="0"/>
              </a:spcBef>
              <a:spcAft>
                <a:spcPts val="0"/>
              </a:spcAft>
              <a:defRPr/>
            </a:pP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it-IT" sz="24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dalla </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bellezza di Paolo)                          </a:t>
            </a:r>
          </a:p>
          <a:p>
            <a:pPr fontAlgn="auto">
              <a:spcBef>
                <a:spcPts val="0"/>
              </a:spcBef>
              <a:spcAft>
                <a:spcPts val="0"/>
              </a:spcAft>
              <a:defRPr/>
            </a:pP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L’amore impone a chi è amato di ricambiare il sentimento</a:t>
            </a:r>
          </a:p>
          <a:p>
            <a:pPr fontAlgn="auto">
              <a:spcBef>
                <a:spcPts val="0"/>
              </a:spcBef>
              <a:spcAft>
                <a:spcPts val="0"/>
              </a:spcAft>
              <a:defRPr/>
            </a:pP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Violento questo amore, la cui intensità soggioga e vince la donna, così come non l’abbandona ancora</a:t>
            </a:r>
          </a:p>
          <a:p>
            <a:pPr fontAlgn="auto">
              <a:spcBef>
                <a:spcPts val="0"/>
              </a:spcBef>
              <a:spcAft>
                <a:spcPts val="0"/>
              </a:spcAft>
              <a:defRPr/>
            </a:pP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La morte è la tragica conseguenza di questo amore, la conclusione drammatica della storia dei due amanti</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4788024" y="2322345"/>
            <a:ext cx="4176464"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Al tornar de la mente, che si chiuse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dinanzi a la pietà d’i due cognati,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che di </a:t>
            </a:r>
            <a:r>
              <a:rPr lang="it-IT" b="1" dirty="0" err="1">
                <a:latin typeface="Times New Roman" pitchFamily="18" charset="0"/>
                <a:cs typeface="Times New Roman" pitchFamily="18" charset="0"/>
              </a:rPr>
              <a:t>trestizia</a:t>
            </a:r>
            <a:r>
              <a:rPr lang="it-IT" b="1" dirty="0">
                <a:latin typeface="Times New Roman" pitchFamily="18" charset="0"/>
                <a:cs typeface="Times New Roman" pitchFamily="18" charset="0"/>
              </a:rPr>
              <a:t> tutto mi confuse,  </a:t>
            </a:r>
            <a:r>
              <a:rPr lang="it-IT" b="1" dirty="0">
                <a:effectLst>
                  <a:outerShdw blurRad="38100" dist="38100" dir="2700000" algn="tl">
                    <a:srgbClr val="000000">
                      <a:alpha val="43137"/>
                    </a:srgbClr>
                  </a:outerShdw>
                </a:effectLst>
                <a:latin typeface="Times New Roman" pitchFamily="18" charset="0"/>
                <a:cs typeface="Times New Roman" pitchFamily="18" charset="0"/>
              </a:rPr>
              <a:t>  </a:t>
            </a:r>
            <a:r>
              <a:rPr lang="it-IT" dirty="0"/>
              <a:t>   </a:t>
            </a:r>
            <a:r>
              <a:rPr lang="it-IT" b="1" i="1" dirty="0">
                <a:latin typeface="Times New Roman" pitchFamily="18" charset="0"/>
                <a:cs typeface="Times New Roman" pitchFamily="18" charset="0"/>
              </a:rPr>
              <a:t> </a:t>
            </a:r>
            <a:r>
              <a:rPr lang="it-IT" dirty="0"/>
              <a:t>   </a:t>
            </a:r>
            <a:endParaRPr lang="it-IT" b="1" i="1" dirty="0">
              <a:latin typeface="Times New Roman" pitchFamily="18" charset="0"/>
              <a:cs typeface="Times New Roman" pitchFamily="18" charset="0"/>
            </a:endParaRPr>
          </a:p>
          <a:p>
            <a:pPr fontAlgn="auto">
              <a:spcBef>
                <a:spcPts val="0"/>
              </a:spcBef>
              <a:spcAft>
                <a:spcPts val="0"/>
              </a:spcAft>
              <a:defRPr/>
            </a:pPr>
            <a:endParaRPr lang="it-IT" dirty="0"/>
          </a:p>
          <a:p>
            <a:pPr fontAlgn="auto">
              <a:spcBef>
                <a:spcPts val="0"/>
              </a:spcBef>
              <a:spcAft>
                <a:spcPts val="0"/>
              </a:spcAft>
              <a:defRPr/>
            </a:pPr>
            <a:r>
              <a:rPr lang="it-IT" dirty="0"/>
              <a:t>Inferno</a:t>
            </a:r>
            <a:r>
              <a:rPr lang="it-IT" dirty="0">
                <a:latin typeface="+mj-lt"/>
              </a:rPr>
              <a:t> </a:t>
            </a:r>
            <a:r>
              <a:rPr lang="it-IT" dirty="0" err="1">
                <a:latin typeface="+mj-lt"/>
              </a:rPr>
              <a:t>VI</a:t>
            </a:r>
            <a:r>
              <a:rPr lang="it-IT" dirty="0">
                <a:latin typeface="+mj-lt"/>
              </a:rPr>
              <a:t>, 1-3</a:t>
            </a:r>
          </a:p>
        </p:txBody>
      </p:sp>
      <p:sp>
        <p:nvSpPr>
          <p:cNvPr id="9" name="CasellaDiTesto 8"/>
          <p:cNvSpPr txBox="1"/>
          <p:nvPr/>
        </p:nvSpPr>
        <p:spPr>
          <a:xfrm>
            <a:off x="4788488" y="127265"/>
            <a:ext cx="4176000" cy="2031325"/>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Mentre che l’uno </a:t>
            </a:r>
            <a:r>
              <a:rPr lang="it-IT" b="1" dirty="0" err="1">
                <a:latin typeface="Times New Roman" pitchFamily="18" charset="0"/>
                <a:cs typeface="Times New Roman" pitchFamily="18" charset="0"/>
              </a:rPr>
              <a:t>spirto</a:t>
            </a:r>
            <a:r>
              <a:rPr lang="it-IT" b="1" dirty="0">
                <a:latin typeface="Times New Roman" pitchFamily="18" charset="0"/>
                <a:cs typeface="Times New Roman" pitchFamily="18" charset="0"/>
              </a:rPr>
              <a:t> questo disse,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l’altro </a:t>
            </a:r>
            <a:r>
              <a:rPr lang="it-IT" b="1" dirty="0" err="1">
                <a:latin typeface="Times New Roman" pitchFamily="18" charset="0"/>
                <a:cs typeface="Times New Roman" pitchFamily="18" charset="0"/>
              </a:rPr>
              <a:t>piangea</a:t>
            </a:r>
            <a:r>
              <a:rPr lang="it-IT" b="1" dirty="0">
                <a:latin typeface="Times New Roman" pitchFamily="18" charset="0"/>
                <a:cs typeface="Times New Roman" pitchFamily="18" charset="0"/>
              </a:rPr>
              <a:t>; sì che di </a:t>
            </a:r>
            <a:r>
              <a:rPr lang="it-IT" b="1" dirty="0" err="1">
                <a:latin typeface="Times New Roman" pitchFamily="18" charset="0"/>
                <a:cs typeface="Times New Roman" pitchFamily="18" charset="0"/>
              </a:rPr>
              <a:t>pietade</a:t>
            </a:r>
            <a:r>
              <a:rPr lang="it-IT" b="1" dirty="0">
                <a:latin typeface="Times New Roman" pitchFamily="18" charset="0"/>
                <a:cs typeface="Times New Roman" pitchFamily="18" charset="0"/>
              </a:rPr>
              <a:t>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io venni </a:t>
            </a:r>
            <a:r>
              <a:rPr lang="it-IT" b="1" dirty="0" err="1">
                <a:latin typeface="Times New Roman" pitchFamily="18" charset="0"/>
                <a:cs typeface="Times New Roman" pitchFamily="18" charset="0"/>
              </a:rPr>
              <a:t>men</a:t>
            </a:r>
            <a:r>
              <a:rPr lang="it-IT" b="1" dirty="0">
                <a:latin typeface="Times New Roman" pitchFamily="18" charset="0"/>
                <a:cs typeface="Times New Roman" pitchFamily="18" charset="0"/>
              </a:rPr>
              <a:t> così com’io morisse.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E caddi come corpo morto cade.</a:t>
            </a:r>
            <a:r>
              <a:rPr lang="it-IT" dirty="0"/>
              <a:t>   </a:t>
            </a:r>
            <a:r>
              <a:rPr lang="it-IT" b="1" dirty="0">
                <a:latin typeface="Times New Roman" pitchFamily="18" charset="0"/>
                <a:cs typeface="Times New Roman" pitchFamily="18" charset="0"/>
              </a:rPr>
              <a:t> </a:t>
            </a:r>
            <a:r>
              <a:rPr lang="it-IT" dirty="0"/>
              <a:t>   </a:t>
            </a:r>
            <a:endParaRPr lang="it-IT" b="1" i="1" dirty="0">
              <a:latin typeface="Times New Roman" pitchFamily="18" charset="0"/>
              <a:cs typeface="Times New Roman" pitchFamily="18" charset="0"/>
            </a:endParaRPr>
          </a:p>
          <a:p>
            <a:pPr fontAlgn="auto">
              <a:spcBef>
                <a:spcPts val="0"/>
              </a:spcBef>
              <a:spcAft>
                <a:spcPts val="0"/>
              </a:spcAft>
              <a:defRPr/>
            </a:pPr>
            <a:endParaRPr lang="it-IT" dirty="0"/>
          </a:p>
          <a:p>
            <a:pPr fontAlgn="auto">
              <a:spcBef>
                <a:spcPts val="0"/>
              </a:spcBef>
              <a:spcAft>
                <a:spcPts val="0"/>
              </a:spcAft>
              <a:defRPr/>
            </a:pPr>
            <a:r>
              <a:rPr lang="it-IT" dirty="0"/>
              <a:t>Inferno</a:t>
            </a:r>
            <a:r>
              <a:rPr lang="it-IT" dirty="0">
                <a:latin typeface="+mj-lt"/>
              </a:rPr>
              <a:t> V, 139-142</a:t>
            </a:r>
          </a:p>
        </p:txBody>
      </p:sp>
      <p:sp>
        <p:nvSpPr>
          <p:cNvPr id="10" name="CasellaDiTesto 9"/>
          <p:cNvSpPr txBox="1"/>
          <p:nvPr/>
        </p:nvSpPr>
        <p:spPr>
          <a:xfrm>
            <a:off x="323850" y="116632"/>
            <a:ext cx="4248150" cy="3477875"/>
          </a:xfrm>
          <a:prstGeom prst="rect">
            <a:avLst/>
          </a:prstGeom>
          <a:noFill/>
          <a:ln w="19050">
            <a:solidFill>
              <a:srgbClr val="FFC000"/>
            </a:solidFill>
          </a:ln>
        </p:spPr>
        <p:txBody>
          <a:bodyPr>
            <a:spAutoFit/>
          </a:bodyPr>
          <a:lstStyle/>
          <a:p>
            <a:pPr algn="ctr" fontAlgn="auto">
              <a:spcBef>
                <a:spcPts val="0"/>
              </a:spcBef>
              <a:spcAft>
                <a:spcPts val="0"/>
              </a:spcAft>
              <a:defRPr/>
            </a:pPr>
            <a:r>
              <a:rPr lang="it-IT" sz="28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PIETÀ                                  COMPASSIONE</a:t>
            </a:r>
          </a:p>
          <a:p>
            <a:pPr algn="ctr" fontAlgn="auto">
              <a:spcBef>
                <a:spcPts val="0"/>
              </a:spcBef>
              <a:spcAft>
                <a:spcPts val="0"/>
              </a:spcAft>
              <a:defRPr/>
            </a:pPr>
            <a:endParaRPr lang="it-IT" sz="2400" b="1" dirty="0">
              <a:solidFill>
                <a:srgbClr val="FFC000"/>
              </a:solidFill>
              <a:effectLst>
                <a:outerShdw blurRad="38100" dist="38100" dir="2700000" algn="tl">
                  <a:srgbClr val="000000">
                    <a:alpha val="43137"/>
                  </a:srgbClr>
                </a:outerShdw>
              </a:effectLst>
              <a:latin typeface="+mn-lt"/>
              <a:cs typeface="+mn-cs"/>
            </a:endParaRPr>
          </a:p>
          <a:p>
            <a:pPr algn="ctr" fontAlgn="auto">
              <a:spcBef>
                <a:spcPts val="0"/>
              </a:spcBef>
              <a:spcAft>
                <a:spcPts val="0"/>
              </a:spcAft>
              <a:defRPr/>
            </a:pPr>
            <a:r>
              <a:rPr lang="it-IT" sz="28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Un uomo può giudicare colpevole la condotta di un altro, riconoscere giusta la sua condanna e insieme addolorarsene </a:t>
            </a:r>
          </a:p>
        </p:txBody>
      </p:sp>
      <p:pic>
        <p:nvPicPr>
          <p:cNvPr id="39945" name="Picture 6" descr="http://www.mulino.it/edizioni/primopiano/foto/renzi/renzi_01.gif"/>
          <p:cNvPicPr>
            <a:picLocks noChangeAspect="1" noChangeArrowheads="1"/>
          </p:cNvPicPr>
          <p:nvPr/>
        </p:nvPicPr>
        <p:blipFill>
          <a:blip r:embed="rId2" cstate="print"/>
          <a:srcRect/>
          <a:stretch>
            <a:fillRect/>
          </a:stretch>
        </p:blipFill>
        <p:spPr bwMode="auto">
          <a:xfrm>
            <a:off x="323850" y="3645024"/>
            <a:ext cx="2447925" cy="2859087"/>
          </a:xfrm>
          <a:prstGeom prst="rect">
            <a:avLst/>
          </a:prstGeom>
          <a:noFill/>
          <a:ln w="9525">
            <a:noFill/>
            <a:miter lim="800000"/>
            <a:headEnd/>
            <a:tailEnd/>
          </a:ln>
        </p:spPr>
      </p:pic>
      <p:sp>
        <p:nvSpPr>
          <p:cNvPr id="12" name="CasellaDiTesto 11"/>
          <p:cNvSpPr txBox="1"/>
          <p:nvPr/>
        </p:nvSpPr>
        <p:spPr>
          <a:xfrm>
            <a:off x="323850" y="6526336"/>
            <a:ext cx="1655763" cy="246063"/>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a:solidFill>
                  <a:srgbClr val="000099"/>
                </a:solidFill>
                <a:latin typeface="+mn-lt"/>
                <a:cs typeface="+mn-cs"/>
              </a:rPr>
              <a:t>Guglielmo </a:t>
            </a:r>
            <a:r>
              <a:rPr lang="it-IT" sz="1000" b="1" dirty="0" err="1">
                <a:solidFill>
                  <a:srgbClr val="000099"/>
                </a:solidFill>
                <a:latin typeface="+mn-lt"/>
                <a:cs typeface="+mn-cs"/>
              </a:rPr>
              <a:t>Girardi</a:t>
            </a:r>
            <a:endParaRPr lang="it-IT" sz="1000" b="1" dirty="0">
              <a:solidFill>
                <a:srgbClr val="000099"/>
              </a:solidFill>
              <a:latin typeface="+mn-lt"/>
              <a:cs typeface="+mn-cs"/>
            </a:endParaRPr>
          </a:p>
        </p:txBody>
      </p:sp>
      <p:pic>
        <p:nvPicPr>
          <p:cNvPr id="8" name="Immagine 7" descr="http://upload.wikimedia.org/wikipedia/commons/thumb/0/09/Inf._06_Joseph_Anton_Koch%2C_Paolo_e_Francesca_sorpresi_da_Gianciotto%2C_1805-10c..jpg/250px-Inf._06_Joseph_Anton_Koch%2C_Paolo_e_Francesca_sorpresi_da_Gianciotto%2C_1805-10c..jpg">
            <a:hlinkClick r:id="rId3"/>
          </p:cNvPr>
          <p:cNvPicPr>
            <a:picLocks noChangeAspect="1" noChangeArrowheads="1"/>
          </p:cNvPicPr>
          <p:nvPr/>
        </p:nvPicPr>
        <p:blipFill>
          <a:blip r:embed="rId4" cstate="print"/>
          <a:srcRect/>
          <a:stretch>
            <a:fillRect/>
          </a:stretch>
        </p:blipFill>
        <p:spPr bwMode="auto">
          <a:xfrm>
            <a:off x="5724525" y="3902918"/>
            <a:ext cx="3206750" cy="2570163"/>
          </a:xfrm>
          <a:prstGeom prst="rect">
            <a:avLst/>
          </a:prstGeom>
          <a:noFill/>
          <a:ln w="9525">
            <a:noFill/>
            <a:miter lim="800000"/>
            <a:headEnd/>
            <a:tailEnd/>
          </a:ln>
        </p:spPr>
      </p:pic>
      <p:sp>
        <p:nvSpPr>
          <p:cNvPr id="11" name="CasellaDiTesto 10"/>
          <p:cNvSpPr txBox="1"/>
          <p:nvPr/>
        </p:nvSpPr>
        <p:spPr>
          <a:xfrm>
            <a:off x="6843713" y="6493718"/>
            <a:ext cx="2089150" cy="247650"/>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Joseph Anton Koch (1805-1810)</a:t>
            </a:r>
            <a:endParaRPr lang="it-IT" sz="1000" b="1" dirty="0">
              <a:solidFill>
                <a:srgbClr val="000099"/>
              </a:solidFill>
              <a:latin typeface="+mn-lt"/>
              <a:cs typeface="+mn-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259632" y="3967896"/>
            <a:ext cx="4392488"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E quella a me: «Nessun maggior dolore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che ricordarsi del tempo felice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ne la miseria; e ciò sa ’l tuo dottore.</a:t>
            </a:r>
          </a:p>
          <a:p>
            <a:pPr fontAlgn="auto">
              <a:spcBef>
                <a:spcPts val="0"/>
              </a:spcBef>
              <a:spcAft>
                <a:spcPts val="0"/>
              </a:spcAft>
              <a:defRPr/>
            </a:pPr>
            <a:r>
              <a:rPr lang="it-IT" b="1" dirty="0">
                <a:latin typeface="Times New Roman" pitchFamily="18" charset="0"/>
                <a:cs typeface="Times New Roman" pitchFamily="18" charset="0"/>
              </a:rPr>
              <a:t> </a:t>
            </a:r>
            <a:r>
              <a:rPr lang="it-IT" dirty="0"/>
              <a:t>   </a:t>
            </a:r>
            <a:endParaRPr lang="it-IT" b="1" dirty="0">
              <a:latin typeface="Times New Roman" pitchFamily="18" charset="0"/>
              <a:cs typeface="Times New Roman" pitchFamily="18" charset="0"/>
            </a:endParaRPr>
          </a:p>
          <a:p>
            <a:pPr fontAlgn="auto">
              <a:spcBef>
                <a:spcPts val="0"/>
              </a:spcBef>
              <a:spcAft>
                <a:spcPts val="0"/>
              </a:spcAft>
              <a:defRPr/>
            </a:pPr>
            <a:r>
              <a:rPr lang="it-IT" dirty="0"/>
              <a:t>Inferno</a:t>
            </a:r>
            <a:r>
              <a:rPr lang="it-IT" dirty="0">
                <a:latin typeface="+mj-lt"/>
              </a:rPr>
              <a:t> V, 121-123</a:t>
            </a:r>
          </a:p>
        </p:txBody>
      </p:sp>
      <p:pic>
        <p:nvPicPr>
          <p:cNvPr id="40965" name="Picture 2" descr="Picture"/>
          <p:cNvPicPr>
            <a:picLocks noChangeAspect="1" noChangeArrowheads="1"/>
          </p:cNvPicPr>
          <p:nvPr/>
        </p:nvPicPr>
        <p:blipFill>
          <a:blip r:embed="rId2" cstate="print"/>
          <a:srcRect/>
          <a:stretch>
            <a:fillRect/>
          </a:stretch>
        </p:blipFill>
        <p:spPr bwMode="auto">
          <a:xfrm>
            <a:off x="168275" y="188913"/>
            <a:ext cx="2965450" cy="2663825"/>
          </a:xfrm>
          <a:prstGeom prst="rect">
            <a:avLst/>
          </a:prstGeom>
          <a:noFill/>
          <a:ln w="9525">
            <a:noFill/>
            <a:miter lim="800000"/>
            <a:headEnd/>
            <a:tailEnd/>
          </a:ln>
        </p:spPr>
      </p:pic>
      <p:sp>
        <p:nvSpPr>
          <p:cNvPr id="8" name="CasellaDiTesto 7"/>
          <p:cNvSpPr txBox="1"/>
          <p:nvPr/>
        </p:nvSpPr>
        <p:spPr>
          <a:xfrm>
            <a:off x="179388" y="2852738"/>
            <a:ext cx="2089150" cy="246062"/>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Amos </a:t>
            </a:r>
            <a:r>
              <a:rPr lang="it-IT" sz="1000" b="1" dirty="0" err="1">
                <a:solidFill>
                  <a:srgbClr val="000099"/>
                </a:solidFill>
                <a:effectLst>
                  <a:outerShdw blurRad="38100" dist="38100" dir="2700000" algn="tl">
                    <a:srgbClr val="000000">
                      <a:alpha val="43137"/>
                    </a:srgbClr>
                  </a:outerShdw>
                </a:effectLst>
                <a:latin typeface="+mn-lt"/>
                <a:cs typeface="+mn-cs"/>
              </a:rPr>
              <a:t>Cassioli</a:t>
            </a:r>
            <a:r>
              <a:rPr lang="it-IT" sz="1000" b="1" dirty="0">
                <a:solidFill>
                  <a:srgbClr val="000099"/>
                </a:solidFill>
                <a:effectLst>
                  <a:outerShdw blurRad="38100" dist="38100" dir="2700000" algn="tl">
                    <a:srgbClr val="000000">
                      <a:alpha val="43137"/>
                    </a:srgbClr>
                  </a:outerShdw>
                </a:effectLst>
                <a:latin typeface="+mn-lt"/>
                <a:cs typeface="+mn-cs"/>
              </a:rPr>
              <a:t>, 1870</a:t>
            </a:r>
            <a:endParaRPr lang="it-IT" sz="1000" b="1" dirty="0">
              <a:solidFill>
                <a:srgbClr val="000099"/>
              </a:solidFill>
              <a:latin typeface="+mn-lt"/>
              <a:cs typeface="+mn-cs"/>
            </a:endParaRPr>
          </a:p>
        </p:txBody>
      </p:sp>
      <p:sp>
        <p:nvSpPr>
          <p:cNvPr id="40967" name="CasellaDiTesto 10"/>
          <p:cNvSpPr txBox="1">
            <a:spLocks noChangeArrowheads="1"/>
          </p:cNvSpPr>
          <p:nvPr/>
        </p:nvSpPr>
        <p:spPr bwMode="auto">
          <a:xfrm>
            <a:off x="3276600" y="257175"/>
            <a:ext cx="5616575" cy="2676525"/>
          </a:xfrm>
          <a:prstGeom prst="rect">
            <a:avLst/>
          </a:prstGeom>
          <a:noFill/>
          <a:ln w="9525">
            <a:noFill/>
            <a:miter lim="800000"/>
            <a:headEnd/>
            <a:tailEnd/>
          </a:ln>
        </p:spPr>
        <p:txBody>
          <a:bodyPr>
            <a:spAutoFit/>
          </a:bodyPr>
          <a:lstStyle/>
          <a:p>
            <a:r>
              <a:rPr lang="it-IT" sz="2800" dirty="0">
                <a:solidFill>
                  <a:srgbClr val="FFC000"/>
                </a:solidFill>
                <a:latin typeface="Times New Roman" pitchFamily="18" charset="0"/>
                <a:cs typeface="Times New Roman" pitchFamily="18" charset="0"/>
              </a:rPr>
              <a:t>La durezza della pena è nel rimpianto eterno d’un momento di felicità, e   che lo stesso stare insieme rinnova: peccarono insieme, morirono insieme, espiano </a:t>
            </a:r>
            <a:r>
              <a:rPr lang="it-IT" sz="2800" dirty="0" smtClean="0">
                <a:solidFill>
                  <a:srgbClr val="FFC000"/>
                </a:solidFill>
                <a:latin typeface="Times New Roman" pitchFamily="18" charset="0"/>
                <a:cs typeface="Times New Roman" pitchFamily="18" charset="0"/>
              </a:rPr>
              <a:t>insieme: un’unità </a:t>
            </a:r>
            <a:r>
              <a:rPr lang="it-IT" sz="2800" dirty="0">
                <a:solidFill>
                  <a:srgbClr val="FFC000"/>
                </a:solidFill>
                <a:latin typeface="Times New Roman" pitchFamily="18" charset="0"/>
                <a:cs typeface="Times New Roman" pitchFamily="18" charset="0"/>
              </a:rPr>
              <a:t>indissolubile di felicità e di dolore</a:t>
            </a:r>
          </a:p>
        </p:txBody>
      </p:sp>
      <p:pic>
        <p:nvPicPr>
          <p:cNvPr id="40968" name="Picture 6" descr="http://www.google.it/url?sa=i&amp;source=images&amp;cd=&amp;docid=s68kn4JIA-0XlM&amp;tbnid=bCCBfJmUHGBpqM:&amp;ved=0CAUQjBwwAA&amp;url=http%3A%2F%2Fupload.wikimedia.org%2Fwikipedia%2Fcommons%2Fc%2Fcb%2FInf._06_Anselm_Feuerbach%2C_Palo_e_Francesca_(1864).jpg&amp;ei=t_agUo_EI-qf0QXSxYGACw&amp;psig=AFQjCNGTKcgH__Giy-Rs2nkzfGZemdvaLw&amp;ust=1386367031633033"/>
          <p:cNvPicPr>
            <a:picLocks noChangeAspect="1" noChangeArrowheads="1"/>
          </p:cNvPicPr>
          <p:nvPr/>
        </p:nvPicPr>
        <p:blipFill>
          <a:blip r:embed="rId3" cstate="print"/>
          <a:srcRect/>
          <a:stretch>
            <a:fillRect/>
          </a:stretch>
        </p:blipFill>
        <p:spPr bwMode="auto">
          <a:xfrm>
            <a:off x="6443663" y="3163888"/>
            <a:ext cx="2436812" cy="3321050"/>
          </a:xfrm>
          <a:prstGeom prst="rect">
            <a:avLst/>
          </a:prstGeom>
          <a:noFill/>
          <a:ln w="9525">
            <a:noFill/>
            <a:miter lim="800000"/>
            <a:headEnd/>
            <a:tailEnd/>
          </a:ln>
        </p:spPr>
      </p:pic>
      <p:sp>
        <p:nvSpPr>
          <p:cNvPr id="40969" name="CasellaDiTesto 13"/>
          <p:cNvSpPr txBox="1">
            <a:spLocks noChangeArrowheads="1"/>
          </p:cNvSpPr>
          <p:nvPr/>
        </p:nvSpPr>
        <p:spPr bwMode="auto">
          <a:xfrm>
            <a:off x="6991350" y="6494463"/>
            <a:ext cx="1901825" cy="247650"/>
          </a:xfrm>
          <a:prstGeom prst="rect">
            <a:avLst/>
          </a:prstGeom>
          <a:solidFill>
            <a:schemeClr val="accent1"/>
          </a:solidFill>
          <a:ln w="9525">
            <a:noFill/>
            <a:miter lim="800000"/>
            <a:headEnd/>
            <a:tailEnd/>
          </a:ln>
        </p:spPr>
        <p:txBody>
          <a:bodyPr>
            <a:spAutoFit/>
          </a:bodyPr>
          <a:lstStyle/>
          <a:p>
            <a:pPr algn="ctr"/>
            <a:r>
              <a:rPr lang="it-IT" sz="1000" b="1">
                <a:solidFill>
                  <a:srgbClr val="000099"/>
                </a:solidFill>
                <a:latin typeface="Constantia" pitchFamily="18" charset="0"/>
              </a:rPr>
              <a:t>Anselm Feuerbach (1864)</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2"/>
          <p:cNvSpPr txBox="1">
            <a:spLocks/>
          </p:cNvSpPr>
          <p:nvPr/>
        </p:nvSpPr>
        <p:spPr>
          <a:xfrm>
            <a:off x="3779912" y="188640"/>
            <a:ext cx="3384376" cy="1080120"/>
          </a:xfrm>
          <a:prstGeom prst="rect">
            <a:avLst/>
          </a:prstGeom>
        </p:spPr>
        <p:txBody>
          <a:bodyPr/>
          <a:lstStyle/>
          <a:p>
            <a:pPr algn="ctr" fontAlgn="auto">
              <a:spcAft>
                <a:spcPts val="0"/>
              </a:spcAft>
              <a:defRPr/>
            </a:pPr>
            <a:r>
              <a:rPr lang="it-IT" sz="3200" b="1" spc="-100" dirty="0">
                <a:ln w="3200">
                  <a:solidFill>
                    <a:schemeClr val="bg2">
                      <a:shade val="75000"/>
                      <a:alpha val="25000"/>
                    </a:schemeClr>
                  </a:solidFill>
                  <a:prstDash val="solid"/>
                  <a:round/>
                </a:ln>
                <a:solidFill>
                  <a:srgbClr val="FFC000"/>
                </a:solidFill>
                <a:effectLst>
                  <a:innerShdw blurRad="50800" dist="25400" dir="13500000">
                    <a:prstClr val="black">
                      <a:alpha val="70000"/>
                    </a:prstClr>
                  </a:innerShdw>
                </a:effectLst>
                <a:latin typeface="Times New Roman" pitchFamily="18" charset="0"/>
                <a:ea typeface="+mj-ea"/>
                <a:cs typeface="Times New Roman" pitchFamily="18" charset="0"/>
              </a:rPr>
              <a:t>III CERCHIO                   GOLOSI  </a:t>
            </a:r>
          </a:p>
        </p:txBody>
      </p:sp>
      <p:sp>
        <p:nvSpPr>
          <p:cNvPr id="41987" name="CasellaDiTesto 3"/>
          <p:cNvSpPr txBox="1">
            <a:spLocks noChangeArrowheads="1"/>
          </p:cNvSpPr>
          <p:nvPr/>
        </p:nvSpPr>
        <p:spPr bwMode="auto">
          <a:xfrm>
            <a:off x="179388" y="2636838"/>
            <a:ext cx="8713787" cy="2678112"/>
          </a:xfrm>
          <a:prstGeom prst="rect">
            <a:avLst/>
          </a:prstGeom>
          <a:noFill/>
          <a:ln w="9525">
            <a:noFill/>
            <a:miter lim="800000"/>
            <a:headEnd/>
            <a:tailEnd/>
          </a:ln>
        </p:spPr>
        <p:txBody>
          <a:bodyPr>
            <a:spAutoFit/>
          </a:bodyPr>
          <a:lstStyle/>
          <a:p>
            <a:pPr>
              <a:buFont typeface="Wingdings" pitchFamily="2" charset="2"/>
              <a:buChar char="Ø"/>
            </a:pPr>
            <a:r>
              <a:rPr lang="it-IT" sz="2400" dirty="0">
                <a:solidFill>
                  <a:srgbClr val="FFC000"/>
                </a:solidFill>
                <a:latin typeface="Times New Roman" pitchFamily="18" charset="0"/>
                <a:cs typeface="Times New Roman" pitchFamily="18" charset="0"/>
              </a:rPr>
              <a:t> Questi dannati sono colpiti da una pioggia incessante (“</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piova </a:t>
            </a:r>
            <a:r>
              <a:rPr lang="it-IT" sz="2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etterna</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it-IT" sz="2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maladetta</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fredda e greve</a:t>
            </a:r>
            <a:r>
              <a:rPr lang="it-IT" sz="2400" dirty="0">
                <a:solidFill>
                  <a:srgbClr val="FFC000"/>
                </a:solidFill>
                <a:latin typeface="Times New Roman" pitchFamily="18" charset="0"/>
                <a:cs typeface="Times New Roman" pitchFamily="18" charset="0"/>
              </a:rPr>
              <a:t>”) che trasforma il terreno in un pantano maleodorante (“</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pute la terra</a:t>
            </a:r>
            <a:r>
              <a:rPr lang="it-IT" sz="2400" dirty="0">
                <a:solidFill>
                  <a:srgbClr val="FFC000"/>
                </a:solidFill>
                <a:latin typeface="Times New Roman" pitchFamily="18" charset="0"/>
                <a:cs typeface="Times New Roman" pitchFamily="18" charset="0"/>
              </a:rPr>
              <a:t>”) in cui i golosi stanno sdraiati e si rivoltolano</a:t>
            </a:r>
          </a:p>
          <a:p>
            <a:pPr>
              <a:buFont typeface="Wingdings" pitchFamily="2" charset="2"/>
              <a:buChar char="Ø"/>
            </a:pPr>
            <a:endParaRPr lang="it-IT" sz="2400" dirty="0">
              <a:solidFill>
                <a:srgbClr val="FFC000"/>
              </a:solidFill>
              <a:latin typeface="Times New Roman" pitchFamily="18" charset="0"/>
              <a:cs typeface="Times New Roman" pitchFamily="18" charset="0"/>
            </a:endParaRPr>
          </a:p>
          <a:p>
            <a:pPr>
              <a:buFont typeface="Wingdings" pitchFamily="2" charset="2"/>
              <a:buChar char="Ø"/>
            </a:pPr>
            <a:r>
              <a:rPr lang="it-IT" sz="2400" dirty="0">
                <a:solidFill>
                  <a:srgbClr val="FFC000"/>
                </a:solidFill>
                <a:latin typeface="Times New Roman" pitchFamily="18" charset="0"/>
                <a:cs typeface="Times New Roman" pitchFamily="18" charset="0"/>
              </a:rPr>
              <a:t> Il contrasto con la prelibatezza e i profumi dei cibi di cui furono ghiotti in vita rende evidente il contrappasso</a:t>
            </a:r>
            <a:endParaRPr lang="it-IT" sz="2400" dirty="0">
              <a:latin typeface="Times New Roman" pitchFamily="18" charset="0"/>
              <a:cs typeface="Times New Roman" pitchFamily="18" charset="0"/>
            </a:endParaRPr>
          </a:p>
        </p:txBody>
      </p:sp>
      <p:pic>
        <p:nvPicPr>
          <p:cNvPr id="41988" name="Picture 4" descr="Picture"/>
          <p:cNvPicPr>
            <a:picLocks noChangeAspect="1" noChangeArrowheads="1"/>
          </p:cNvPicPr>
          <p:nvPr/>
        </p:nvPicPr>
        <p:blipFill>
          <a:blip r:embed="rId2" cstate="print"/>
          <a:srcRect/>
          <a:stretch>
            <a:fillRect/>
          </a:stretch>
        </p:blipFill>
        <p:spPr bwMode="auto">
          <a:xfrm>
            <a:off x="179388" y="188913"/>
            <a:ext cx="3098800" cy="2087562"/>
          </a:xfrm>
          <a:prstGeom prst="rect">
            <a:avLst/>
          </a:prstGeom>
          <a:noFill/>
          <a:ln w="9525">
            <a:noFill/>
            <a:miter lim="800000"/>
            <a:headEnd/>
            <a:tailEnd/>
          </a:ln>
        </p:spPr>
      </p:pic>
      <p:sp>
        <p:nvSpPr>
          <p:cNvPr id="11" name="CasellaDiTesto 10"/>
          <p:cNvSpPr txBox="1"/>
          <p:nvPr/>
        </p:nvSpPr>
        <p:spPr>
          <a:xfrm>
            <a:off x="179388" y="2319338"/>
            <a:ext cx="1296987" cy="246062"/>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Gustave </a:t>
            </a:r>
            <a:r>
              <a:rPr lang="it-IT" sz="1000" b="1" dirty="0" err="1">
                <a:solidFill>
                  <a:srgbClr val="000099"/>
                </a:solidFill>
                <a:effectLst>
                  <a:outerShdw blurRad="38100" dist="38100" dir="2700000" algn="tl">
                    <a:srgbClr val="000000">
                      <a:alpha val="43137"/>
                    </a:srgbClr>
                  </a:outerShdw>
                </a:effectLst>
                <a:latin typeface="+mn-lt"/>
                <a:cs typeface="+mn-cs"/>
              </a:rPr>
              <a:t>Doré</a:t>
            </a:r>
            <a:endParaRPr lang="it-IT" sz="1000" b="1" dirty="0">
              <a:solidFill>
                <a:srgbClr val="000099"/>
              </a:solidFill>
              <a:effectLst>
                <a:outerShdw blurRad="38100" dist="38100" dir="2700000" algn="tl">
                  <a:srgbClr val="000000">
                    <a:alpha val="43137"/>
                  </a:srgbClr>
                </a:outerShdw>
              </a:effectLst>
              <a:latin typeface="+mn-lt"/>
              <a:cs typeface="+mn-cs"/>
            </a:endParaRPr>
          </a:p>
        </p:txBody>
      </p:sp>
      <p:sp>
        <p:nvSpPr>
          <p:cNvPr id="7" name="CasellaDiTesto 6"/>
          <p:cNvSpPr txBox="1"/>
          <p:nvPr/>
        </p:nvSpPr>
        <p:spPr>
          <a:xfrm>
            <a:off x="4572000" y="5301208"/>
            <a:ext cx="4392488"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Urlar li fa la pioggia come cani;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de l’un de’ lati fanno a l’altro schermo;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volgonsi spesso i miseri profani. </a:t>
            </a:r>
          </a:p>
          <a:p>
            <a:pPr fontAlgn="auto">
              <a:spcBef>
                <a:spcPts val="0"/>
              </a:spcBef>
              <a:spcAft>
                <a:spcPts val="0"/>
              </a:spcAft>
              <a:defRPr/>
            </a:pPr>
            <a:r>
              <a:rPr lang="it-IT" dirty="0"/>
              <a:t>   </a:t>
            </a:r>
            <a:r>
              <a:rPr lang="it-IT" b="1" dirty="0">
                <a:latin typeface="Times New Roman" pitchFamily="18" charset="0"/>
                <a:cs typeface="Times New Roman" pitchFamily="18" charset="0"/>
              </a:rPr>
              <a:t> </a:t>
            </a:r>
            <a:r>
              <a:rPr lang="it-IT" dirty="0"/>
              <a:t>   </a:t>
            </a:r>
            <a:endParaRPr lang="it-IT" b="1" dirty="0">
              <a:latin typeface="Times New Roman" pitchFamily="18" charset="0"/>
              <a:cs typeface="Times New Roman" pitchFamily="18" charset="0"/>
            </a:endParaRPr>
          </a:p>
          <a:p>
            <a:pPr fontAlgn="auto">
              <a:spcBef>
                <a:spcPts val="0"/>
              </a:spcBef>
              <a:spcAft>
                <a:spcPts val="0"/>
              </a:spcAft>
              <a:defRPr/>
            </a:pPr>
            <a:r>
              <a:rPr lang="it-IT" dirty="0"/>
              <a:t>Inferno</a:t>
            </a:r>
            <a:r>
              <a:rPr lang="it-IT" dirty="0">
                <a:latin typeface="+mj-lt"/>
              </a:rPr>
              <a:t> </a:t>
            </a:r>
            <a:r>
              <a:rPr lang="it-IT" dirty="0" err="1">
                <a:latin typeface="+mj-lt"/>
              </a:rPr>
              <a:t>VI</a:t>
            </a:r>
            <a:r>
              <a:rPr lang="it-IT" dirty="0">
                <a:latin typeface="+mj-lt"/>
              </a:rPr>
              <a:t>, 19-21</a:t>
            </a:r>
          </a:p>
        </p:txBody>
      </p:sp>
      <p:sp>
        <p:nvSpPr>
          <p:cNvPr id="8" name="CasellaDiTesto 7"/>
          <p:cNvSpPr txBox="1"/>
          <p:nvPr/>
        </p:nvSpPr>
        <p:spPr>
          <a:xfrm>
            <a:off x="3707904" y="1340768"/>
            <a:ext cx="3592016" cy="923330"/>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per la dannosa colpa de la gola</a:t>
            </a:r>
            <a:r>
              <a:rPr lang="it-IT" dirty="0"/>
              <a:t>   </a:t>
            </a:r>
            <a:r>
              <a:rPr lang="it-IT" b="1" dirty="0">
                <a:latin typeface="Times New Roman" pitchFamily="18" charset="0"/>
                <a:cs typeface="Times New Roman" pitchFamily="18" charset="0"/>
              </a:rPr>
              <a:t> </a:t>
            </a:r>
            <a:r>
              <a:rPr lang="it-IT" dirty="0"/>
              <a:t>   </a:t>
            </a:r>
            <a:endParaRPr lang="it-IT" b="1" dirty="0">
              <a:latin typeface="Times New Roman" pitchFamily="18" charset="0"/>
              <a:cs typeface="Times New Roman" pitchFamily="18" charset="0"/>
            </a:endParaRPr>
          </a:p>
          <a:p>
            <a:pPr fontAlgn="auto">
              <a:spcBef>
                <a:spcPts val="0"/>
              </a:spcBef>
              <a:spcAft>
                <a:spcPts val="0"/>
              </a:spcAft>
              <a:defRPr/>
            </a:pPr>
            <a:endParaRPr lang="it-IT" dirty="0"/>
          </a:p>
          <a:p>
            <a:pPr fontAlgn="auto">
              <a:spcBef>
                <a:spcPts val="0"/>
              </a:spcBef>
              <a:spcAft>
                <a:spcPts val="0"/>
              </a:spcAft>
              <a:defRPr/>
            </a:pPr>
            <a:r>
              <a:rPr lang="it-IT" dirty="0"/>
              <a:t>Inferno</a:t>
            </a:r>
            <a:r>
              <a:rPr lang="it-IT" dirty="0">
                <a:latin typeface="+mj-lt"/>
              </a:rPr>
              <a:t> </a:t>
            </a:r>
            <a:r>
              <a:rPr lang="it-IT" dirty="0" err="1">
                <a:latin typeface="+mj-lt"/>
              </a:rPr>
              <a:t>VI</a:t>
            </a:r>
            <a:r>
              <a:rPr lang="it-IT" dirty="0">
                <a:latin typeface="+mj-lt"/>
              </a:rPr>
              <a:t>, 53</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2"/>
          <p:cNvSpPr txBox="1">
            <a:spLocks/>
          </p:cNvSpPr>
          <p:nvPr/>
        </p:nvSpPr>
        <p:spPr>
          <a:xfrm>
            <a:off x="3419872" y="188640"/>
            <a:ext cx="3384376" cy="1080120"/>
          </a:xfrm>
          <a:prstGeom prst="rect">
            <a:avLst/>
          </a:prstGeom>
        </p:spPr>
        <p:txBody>
          <a:bodyPr/>
          <a:lstStyle/>
          <a:p>
            <a:pPr algn="ctr" fontAlgn="auto">
              <a:spcAft>
                <a:spcPts val="0"/>
              </a:spcAft>
              <a:defRPr/>
            </a:pPr>
            <a:r>
              <a:rPr lang="it-IT" sz="3200" b="1" spc="-100" dirty="0">
                <a:ln w="3200">
                  <a:solidFill>
                    <a:schemeClr val="bg2">
                      <a:shade val="75000"/>
                      <a:alpha val="25000"/>
                    </a:schemeClr>
                  </a:solidFill>
                  <a:prstDash val="solid"/>
                  <a:round/>
                </a:ln>
                <a:solidFill>
                  <a:srgbClr val="FFC000"/>
                </a:solidFill>
                <a:effectLst>
                  <a:innerShdw blurRad="50800" dist="25400" dir="13500000">
                    <a:prstClr val="black">
                      <a:alpha val="70000"/>
                    </a:prstClr>
                  </a:innerShdw>
                </a:effectLst>
                <a:latin typeface="Times New Roman" pitchFamily="18" charset="0"/>
                <a:ea typeface="+mj-ea"/>
                <a:cs typeface="Times New Roman" pitchFamily="18" charset="0"/>
              </a:rPr>
              <a:t>III CERCHIO                   GOLOSI</a:t>
            </a:r>
          </a:p>
        </p:txBody>
      </p:sp>
      <p:sp>
        <p:nvSpPr>
          <p:cNvPr id="43011" name="CasellaDiTesto 3"/>
          <p:cNvSpPr txBox="1">
            <a:spLocks noChangeArrowheads="1"/>
          </p:cNvSpPr>
          <p:nvPr/>
        </p:nvSpPr>
        <p:spPr bwMode="auto">
          <a:xfrm>
            <a:off x="2700338" y="1412875"/>
            <a:ext cx="6335712" cy="3478213"/>
          </a:xfrm>
          <a:prstGeom prst="rect">
            <a:avLst/>
          </a:prstGeom>
          <a:noFill/>
          <a:ln w="9525">
            <a:noFill/>
            <a:miter lim="800000"/>
            <a:headEnd/>
            <a:tailEnd/>
          </a:ln>
        </p:spPr>
        <p:txBody>
          <a:bodyPr>
            <a:spAutoFit/>
          </a:bodyPr>
          <a:lstStyle/>
          <a:p>
            <a:pPr>
              <a:buFont typeface="Wingdings" pitchFamily="2" charset="2"/>
              <a:buChar char="Ø"/>
            </a:pPr>
            <a:r>
              <a:rPr lang="it-IT" sz="2400" dirty="0">
                <a:solidFill>
                  <a:srgbClr val="FFC000"/>
                </a:solidFill>
                <a:latin typeface="Times New Roman" pitchFamily="18" charset="0"/>
                <a:cs typeface="Times New Roman" pitchFamily="18" charset="0"/>
              </a:rPr>
              <a:t> La pena è accresciuta da Cerbero, custode del Cerchio, “</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che </a:t>
            </a:r>
            <a:r>
              <a:rPr lang="it-IT" sz="2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caninamente</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latra</a:t>
            </a:r>
            <a:r>
              <a:rPr lang="it-IT" sz="2400" dirty="0">
                <a:solidFill>
                  <a:srgbClr val="FFC000"/>
                </a:solidFill>
                <a:latin typeface="Times New Roman" pitchFamily="18" charset="0"/>
                <a:cs typeface="Times New Roman" pitchFamily="18" charset="0"/>
              </a:rPr>
              <a:t>”  e “</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graffia li spirti ed </a:t>
            </a:r>
            <a:r>
              <a:rPr lang="it-IT" sz="2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iscoia</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ed </a:t>
            </a:r>
            <a:r>
              <a:rPr lang="it-IT" sz="2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isquarta</a:t>
            </a:r>
            <a:r>
              <a:rPr lang="it-IT" sz="2400" dirty="0">
                <a:solidFill>
                  <a:srgbClr val="FFC000"/>
                </a:solidFill>
                <a:latin typeface="Times New Roman" pitchFamily="18" charset="0"/>
                <a:cs typeface="Times New Roman" pitchFamily="18" charset="0"/>
              </a:rPr>
              <a:t>” proprio come se fossero cibi da cucinare</a:t>
            </a:r>
          </a:p>
          <a:p>
            <a:pPr>
              <a:buFont typeface="Wingdings" pitchFamily="2" charset="2"/>
              <a:buChar char="Ø"/>
            </a:pPr>
            <a:endParaRPr lang="it-IT" sz="2400" dirty="0">
              <a:solidFill>
                <a:srgbClr val="FFC000"/>
              </a:solidFill>
              <a:latin typeface="Times New Roman" pitchFamily="18" charset="0"/>
              <a:cs typeface="Times New Roman" pitchFamily="18" charset="0"/>
            </a:endParaRPr>
          </a:p>
          <a:p>
            <a:pPr>
              <a:buFont typeface="Wingdings" pitchFamily="2" charset="2"/>
              <a:buChar char="Ø"/>
            </a:pPr>
            <a:r>
              <a:rPr lang="it-IT" sz="2400" dirty="0">
                <a:solidFill>
                  <a:srgbClr val="FFC000"/>
                </a:solidFill>
                <a:latin typeface="Times New Roman" pitchFamily="18" charset="0"/>
                <a:cs typeface="Times New Roman" pitchFamily="18" charset="0"/>
              </a:rPr>
              <a:t> Lo stesso mostro è una raffigurazione grottesca del peccato, con le sue tre gole, “</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la barba unta e atra, e ‘l ventre largo, e unghiate le mani</a:t>
            </a:r>
            <a:r>
              <a:rPr lang="it-IT" sz="2400" dirty="0">
                <a:solidFill>
                  <a:srgbClr val="FFC000"/>
                </a:solidFill>
                <a:latin typeface="Times New Roman" pitchFamily="18" charset="0"/>
                <a:cs typeface="Times New Roman" pitchFamily="18" charset="0"/>
              </a:rPr>
              <a:t>” la fame rabbiosa</a:t>
            </a:r>
            <a:endParaRPr lang="it-IT" sz="2800" dirty="0">
              <a:latin typeface="Times New Roman" pitchFamily="18" charset="0"/>
              <a:cs typeface="Times New Roman" pitchFamily="18" charset="0"/>
            </a:endParaRPr>
          </a:p>
        </p:txBody>
      </p:sp>
      <p:pic>
        <p:nvPicPr>
          <p:cNvPr id="43012" name="Picture 2" descr="Picture"/>
          <p:cNvPicPr>
            <a:picLocks noChangeAspect="1" noChangeArrowheads="1"/>
          </p:cNvPicPr>
          <p:nvPr/>
        </p:nvPicPr>
        <p:blipFill>
          <a:blip r:embed="rId2" cstate="print"/>
          <a:srcRect/>
          <a:stretch>
            <a:fillRect/>
          </a:stretch>
        </p:blipFill>
        <p:spPr bwMode="auto">
          <a:xfrm>
            <a:off x="250825" y="188913"/>
            <a:ext cx="2398713" cy="2959100"/>
          </a:xfrm>
          <a:prstGeom prst="rect">
            <a:avLst/>
          </a:prstGeom>
          <a:noFill/>
          <a:ln w="9525">
            <a:noFill/>
            <a:miter lim="800000"/>
            <a:headEnd/>
            <a:tailEnd/>
          </a:ln>
        </p:spPr>
      </p:pic>
      <p:sp>
        <p:nvSpPr>
          <p:cNvPr id="43013" name="CasellaDiTesto 7"/>
          <p:cNvSpPr txBox="1">
            <a:spLocks noChangeArrowheads="1"/>
          </p:cNvSpPr>
          <p:nvPr/>
        </p:nvSpPr>
        <p:spPr bwMode="auto">
          <a:xfrm>
            <a:off x="250825" y="3173413"/>
            <a:ext cx="2089150" cy="246062"/>
          </a:xfrm>
          <a:prstGeom prst="rect">
            <a:avLst/>
          </a:prstGeom>
          <a:solidFill>
            <a:schemeClr val="accent1"/>
          </a:solidFill>
          <a:ln w="9525">
            <a:noFill/>
            <a:miter lim="800000"/>
            <a:headEnd/>
            <a:tailEnd/>
          </a:ln>
        </p:spPr>
        <p:txBody>
          <a:bodyPr>
            <a:spAutoFit/>
          </a:bodyPr>
          <a:lstStyle/>
          <a:p>
            <a:pPr algn="ctr"/>
            <a:r>
              <a:rPr lang="it-IT" sz="1000" b="1">
                <a:solidFill>
                  <a:srgbClr val="000099"/>
                </a:solidFill>
                <a:latin typeface="Constantia" pitchFamily="18" charset="0"/>
              </a:rPr>
              <a:t>  </a:t>
            </a:r>
            <a:r>
              <a:rPr lang="it-IT" sz="1000" b="1">
                <a:solidFill>
                  <a:srgbClr val="000099"/>
                </a:solidFill>
                <a:latin typeface="Times New Roman" pitchFamily="18" charset="0"/>
                <a:cs typeface="Times New Roman" pitchFamily="18" charset="0"/>
              </a:rPr>
              <a:t>Cerbero (min. ferrarese, XV sec.)</a:t>
            </a:r>
          </a:p>
        </p:txBody>
      </p:sp>
      <p:sp>
        <p:nvSpPr>
          <p:cNvPr id="9" name="CasellaDiTesto 8"/>
          <p:cNvSpPr txBox="1"/>
          <p:nvPr/>
        </p:nvSpPr>
        <p:spPr>
          <a:xfrm>
            <a:off x="4572000" y="5157192"/>
            <a:ext cx="4392488"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Quando ci scorse Cerbero, il gran </a:t>
            </a:r>
            <a:r>
              <a:rPr lang="it-IT" b="1" dirty="0" err="1">
                <a:latin typeface="Times New Roman" pitchFamily="18" charset="0"/>
                <a:cs typeface="Times New Roman" pitchFamily="18" charset="0"/>
              </a:rPr>
              <a:t>vermo</a:t>
            </a:r>
            <a:r>
              <a:rPr lang="it-IT" b="1" dirty="0">
                <a:latin typeface="Times New Roman" pitchFamily="18" charset="0"/>
                <a:cs typeface="Times New Roman" pitchFamily="18" charset="0"/>
              </a:rPr>
              <a:t>,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le bocche aperse e </a:t>
            </a:r>
            <a:r>
              <a:rPr lang="it-IT" b="1" dirty="0" err="1">
                <a:latin typeface="Times New Roman" pitchFamily="18" charset="0"/>
                <a:cs typeface="Times New Roman" pitchFamily="18" charset="0"/>
              </a:rPr>
              <a:t>mostrocci</a:t>
            </a:r>
            <a:r>
              <a:rPr lang="it-IT" b="1" dirty="0">
                <a:latin typeface="Times New Roman" pitchFamily="18" charset="0"/>
                <a:cs typeface="Times New Roman" pitchFamily="18" charset="0"/>
              </a:rPr>
              <a:t> le </a:t>
            </a:r>
            <a:r>
              <a:rPr lang="it-IT" b="1" dirty="0" err="1">
                <a:latin typeface="Times New Roman" pitchFamily="18" charset="0"/>
                <a:cs typeface="Times New Roman" pitchFamily="18" charset="0"/>
              </a:rPr>
              <a:t>sanne</a:t>
            </a:r>
            <a:r>
              <a:rPr lang="it-IT" b="1" dirty="0">
                <a:latin typeface="Times New Roman" pitchFamily="18" charset="0"/>
                <a:cs typeface="Times New Roman" pitchFamily="18" charset="0"/>
              </a:rPr>
              <a:t>;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non </a:t>
            </a:r>
            <a:r>
              <a:rPr lang="it-IT" b="1" dirty="0" err="1">
                <a:latin typeface="Times New Roman" pitchFamily="18" charset="0"/>
                <a:cs typeface="Times New Roman" pitchFamily="18" charset="0"/>
              </a:rPr>
              <a:t>avea</a:t>
            </a:r>
            <a:r>
              <a:rPr lang="it-IT" b="1" dirty="0">
                <a:latin typeface="Times New Roman" pitchFamily="18" charset="0"/>
                <a:cs typeface="Times New Roman" pitchFamily="18" charset="0"/>
              </a:rPr>
              <a:t> membro che tenesse fermo.  </a:t>
            </a:r>
            <a:r>
              <a:rPr lang="it-IT" dirty="0"/>
              <a:t>  </a:t>
            </a:r>
            <a:r>
              <a:rPr lang="it-IT" b="1" i="1" dirty="0">
                <a:latin typeface="Times New Roman" pitchFamily="18" charset="0"/>
                <a:cs typeface="Times New Roman" pitchFamily="18" charset="0"/>
              </a:rPr>
              <a:t> </a:t>
            </a:r>
            <a:r>
              <a:rPr lang="it-IT" dirty="0"/>
              <a:t>   </a:t>
            </a:r>
            <a:endParaRPr lang="it-IT" b="1" i="1" dirty="0">
              <a:latin typeface="Times New Roman" pitchFamily="18" charset="0"/>
              <a:cs typeface="Times New Roman" pitchFamily="18" charset="0"/>
            </a:endParaRPr>
          </a:p>
          <a:p>
            <a:pPr fontAlgn="auto">
              <a:spcBef>
                <a:spcPts val="0"/>
              </a:spcBef>
              <a:spcAft>
                <a:spcPts val="0"/>
              </a:spcAft>
              <a:defRPr/>
            </a:pPr>
            <a:endParaRPr lang="it-IT" dirty="0"/>
          </a:p>
          <a:p>
            <a:pPr fontAlgn="auto">
              <a:spcBef>
                <a:spcPts val="0"/>
              </a:spcBef>
              <a:spcAft>
                <a:spcPts val="0"/>
              </a:spcAft>
              <a:defRPr/>
            </a:pPr>
            <a:r>
              <a:rPr lang="it-IT" dirty="0"/>
              <a:t>Inferno</a:t>
            </a:r>
            <a:r>
              <a:rPr lang="it-IT" dirty="0">
                <a:latin typeface="+mj-lt"/>
              </a:rPr>
              <a:t> </a:t>
            </a:r>
            <a:r>
              <a:rPr lang="it-IT" dirty="0" err="1">
                <a:latin typeface="+mj-lt"/>
              </a:rPr>
              <a:t>VI</a:t>
            </a:r>
            <a:r>
              <a:rPr lang="it-IT" dirty="0">
                <a:latin typeface="+mj-lt"/>
              </a:rPr>
              <a:t>, 22-24</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asellaDiTesto 1"/>
          <p:cNvSpPr txBox="1">
            <a:spLocks noChangeArrowheads="1"/>
          </p:cNvSpPr>
          <p:nvPr/>
        </p:nvSpPr>
        <p:spPr bwMode="auto">
          <a:xfrm>
            <a:off x="179388" y="2420938"/>
            <a:ext cx="8856662" cy="4154487"/>
          </a:xfrm>
          <a:prstGeom prst="rect">
            <a:avLst/>
          </a:prstGeom>
          <a:noFill/>
          <a:ln w="9525">
            <a:noFill/>
            <a:miter lim="800000"/>
            <a:headEnd/>
            <a:tailEnd/>
          </a:ln>
        </p:spPr>
        <p:txBody>
          <a:bodyPr>
            <a:spAutoFit/>
          </a:bodyPr>
          <a:lstStyle/>
          <a:p>
            <a:pPr>
              <a:buFont typeface="Wingdings" pitchFamily="2" charset="2"/>
              <a:buChar char="Ø"/>
            </a:pPr>
            <a:r>
              <a:rPr lang="it-IT" sz="2400">
                <a:solidFill>
                  <a:srgbClr val="FFC000"/>
                </a:solidFill>
                <a:latin typeface="Times New Roman" pitchFamily="18" charset="0"/>
                <a:cs typeface="Times New Roman" pitchFamily="18" charset="0"/>
              </a:rPr>
              <a:t> Per quetare il Cerbero virgiliano, anche se la sua fame è “rabbiosa”, occorre che la Sibilla butti nelle sue fauci una soporifera leccornia (Aen. 420-421 “</a:t>
            </a:r>
            <a:r>
              <a:rPr lang="it-IT" sz="2400" i="1">
                <a:solidFill>
                  <a:srgbClr val="FFC000"/>
                </a:solidFill>
                <a:latin typeface="Times New Roman" pitchFamily="18" charset="0"/>
                <a:cs typeface="Times New Roman" pitchFamily="18" charset="0"/>
              </a:rPr>
              <a:t>melle soporatam et medicatis frugibus offam obicit</a:t>
            </a:r>
            <a:r>
              <a:rPr lang="it-IT" sz="2400">
                <a:solidFill>
                  <a:srgbClr val="FFC000"/>
                </a:solidFill>
                <a:latin typeface="Times New Roman" pitchFamily="18" charset="0"/>
                <a:cs typeface="Times New Roman" pitchFamily="18" charset="0"/>
              </a:rPr>
              <a:t>”),    per racquetare il Cerbero dantesco basta che Virgilio raccolga a due mani  la massima quantità del fango puzzolente del cerchio e lo getti con “</a:t>
            </a:r>
            <a:r>
              <a:rPr lang="it-IT" sz="2400" i="1">
                <a:solidFill>
                  <a:srgbClr val="FFC000"/>
                </a:solidFill>
                <a:latin typeface="Times New Roman" pitchFamily="18" charset="0"/>
                <a:cs typeface="Times New Roman" pitchFamily="18" charset="0"/>
              </a:rPr>
              <a:t>piene le pugna</a:t>
            </a:r>
            <a:r>
              <a:rPr lang="it-IT" sz="2400">
                <a:solidFill>
                  <a:srgbClr val="FFC000"/>
                </a:solidFill>
                <a:latin typeface="Times New Roman" pitchFamily="18" charset="0"/>
                <a:cs typeface="Times New Roman" pitchFamily="18" charset="0"/>
              </a:rPr>
              <a:t>”  nelle “</a:t>
            </a:r>
            <a:r>
              <a:rPr lang="it-IT" sz="2400" i="1">
                <a:solidFill>
                  <a:srgbClr val="FFC000"/>
                </a:solidFill>
                <a:latin typeface="Times New Roman" pitchFamily="18" charset="0"/>
                <a:cs typeface="Times New Roman" pitchFamily="18" charset="0"/>
              </a:rPr>
              <a:t>bramose canne</a:t>
            </a:r>
            <a:r>
              <a:rPr lang="it-IT" sz="2400">
                <a:solidFill>
                  <a:srgbClr val="FFC000"/>
                </a:solidFill>
                <a:latin typeface="Times New Roman" pitchFamily="18" charset="0"/>
                <a:cs typeface="Times New Roman" pitchFamily="18" charset="0"/>
              </a:rPr>
              <a:t>” del cane demoniaco</a:t>
            </a:r>
          </a:p>
          <a:p>
            <a:pPr>
              <a:buFont typeface="Wingdings" pitchFamily="2" charset="2"/>
              <a:buChar char="Ø"/>
            </a:pPr>
            <a:endParaRPr lang="it-IT" sz="2400">
              <a:solidFill>
                <a:srgbClr val="FFC000"/>
              </a:solidFill>
              <a:latin typeface="Times New Roman" pitchFamily="18" charset="0"/>
              <a:cs typeface="Times New Roman" pitchFamily="18" charset="0"/>
            </a:endParaRPr>
          </a:p>
          <a:p>
            <a:pPr>
              <a:buFont typeface="Wingdings" pitchFamily="2" charset="2"/>
              <a:buChar char="Ø"/>
            </a:pPr>
            <a:r>
              <a:rPr lang="it-IT" sz="2400">
                <a:solidFill>
                  <a:srgbClr val="FFC000"/>
                </a:solidFill>
                <a:latin typeface="Times New Roman" pitchFamily="18" charset="0"/>
                <a:cs typeface="Times New Roman" pitchFamily="18" charset="0"/>
              </a:rPr>
              <a:t> Dante trasforma Cerbero in un essere demoniaco, che mescola   tratti bestiali e umani  facendone la personificazione dell’appetito            più vorace; la foga con cui l’animale si nutre di fango sottolinea la bestialità e l’irrazionalità del peccato di gola</a:t>
            </a:r>
            <a:endParaRPr lang="it-IT" sz="2800">
              <a:latin typeface="Times New Roman" pitchFamily="18" charset="0"/>
              <a:cs typeface="Times New Roman" pitchFamily="18" charset="0"/>
            </a:endParaRPr>
          </a:p>
        </p:txBody>
      </p:sp>
      <p:pic>
        <p:nvPicPr>
          <p:cNvPr id="44035" name="Picture 2" descr="http://upload.wikimedia.org/wikipedia/commons/3/34/Inf._06_Cerbero_e_ghiottoni%2C_Giovanni_di_Paolo_%28c.1403%E2%80%931483%29.jpg"/>
          <p:cNvPicPr>
            <a:picLocks noChangeAspect="1" noChangeArrowheads="1"/>
          </p:cNvPicPr>
          <p:nvPr/>
        </p:nvPicPr>
        <p:blipFill>
          <a:blip r:embed="rId2" cstate="print"/>
          <a:srcRect/>
          <a:stretch>
            <a:fillRect/>
          </a:stretch>
        </p:blipFill>
        <p:spPr bwMode="auto">
          <a:xfrm>
            <a:off x="250825" y="188913"/>
            <a:ext cx="3024188" cy="1528762"/>
          </a:xfrm>
          <a:prstGeom prst="rect">
            <a:avLst/>
          </a:prstGeom>
          <a:noFill/>
          <a:ln w="9525">
            <a:noFill/>
            <a:miter lim="800000"/>
            <a:headEnd/>
            <a:tailEnd/>
          </a:ln>
        </p:spPr>
      </p:pic>
      <p:sp>
        <p:nvSpPr>
          <p:cNvPr id="4" name="CasellaDiTesto 3"/>
          <p:cNvSpPr txBox="1"/>
          <p:nvPr/>
        </p:nvSpPr>
        <p:spPr>
          <a:xfrm>
            <a:off x="250825" y="1743075"/>
            <a:ext cx="2449513" cy="246063"/>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err="1">
                <a:solidFill>
                  <a:srgbClr val="000099"/>
                </a:solidFill>
                <a:latin typeface="+mn-lt"/>
                <a:cs typeface="+mn-cs"/>
              </a:rPr>
              <a:t>Priamo</a:t>
            </a:r>
            <a:r>
              <a:rPr lang="it-IT" sz="1000" b="1" dirty="0">
                <a:solidFill>
                  <a:srgbClr val="000099"/>
                </a:solidFill>
                <a:latin typeface="+mn-lt"/>
                <a:cs typeface="+mn-cs"/>
              </a:rPr>
              <a:t> della Quercia (XV secolo)</a:t>
            </a:r>
          </a:p>
        </p:txBody>
      </p:sp>
      <p:sp>
        <p:nvSpPr>
          <p:cNvPr id="5" name="CasellaDiTesto 4"/>
          <p:cNvSpPr txBox="1"/>
          <p:nvPr/>
        </p:nvSpPr>
        <p:spPr>
          <a:xfrm>
            <a:off x="4572000" y="188640"/>
            <a:ext cx="4392488"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E ’l duca mio distese le sue spanne,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prese la terra, e con piene le pugna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la </a:t>
            </a:r>
            <a:r>
              <a:rPr lang="it-IT" b="1" dirty="0" err="1">
                <a:latin typeface="Times New Roman" pitchFamily="18" charset="0"/>
                <a:cs typeface="Times New Roman" pitchFamily="18" charset="0"/>
              </a:rPr>
              <a:t>gittò</a:t>
            </a:r>
            <a:r>
              <a:rPr lang="it-IT" b="1" dirty="0">
                <a:latin typeface="Times New Roman" pitchFamily="18" charset="0"/>
                <a:cs typeface="Times New Roman" pitchFamily="18" charset="0"/>
              </a:rPr>
              <a:t> dentro a le bramose canne. </a:t>
            </a:r>
            <a:r>
              <a:rPr lang="it-IT" dirty="0"/>
              <a:t>    </a:t>
            </a:r>
            <a:endParaRPr lang="it-IT" b="1" i="1" dirty="0">
              <a:latin typeface="Times New Roman" pitchFamily="18" charset="0"/>
              <a:cs typeface="Times New Roman" pitchFamily="18" charset="0"/>
            </a:endParaRPr>
          </a:p>
          <a:p>
            <a:pPr fontAlgn="auto">
              <a:spcBef>
                <a:spcPts val="0"/>
              </a:spcBef>
              <a:spcAft>
                <a:spcPts val="0"/>
              </a:spcAft>
              <a:defRPr/>
            </a:pPr>
            <a:endParaRPr lang="it-IT" dirty="0"/>
          </a:p>
          <a:p>
            <a:pPr fontAlgn="auto">
              <a:spcBef>
                <a:spcPts val="0"/>
              </a:spcBef>
              <a:spcAft>
                <a:spcPts val="0"/>
              </a:spcAft>
              <a:defRPr/>
            </a:pPr>
            <a:r>
              <a:rPr lang="it-IT" dirty="0"/>
              <a:t>Inferno</a:t>
            </a:r>
            <a:r>
              <a:rPr lang="it-IT" dirty="0">
                <a:latin typeface="+mj-lt"/>
              </a:rPr>
              <a:t> </a:t>
            </a:r>
            <a:r>
              <a:rPr lang="it-IT" dirty="0" err="1">
                <a:latin typeface="+mj-lt"/>
              </a:rPr>
              <a:t>VI</a:t>
            </a:r>
            <a:r>
              <a:rPr lang="it-IT" dirty="0">
                <a:latin typeface="+mj-lt"/>
              </a:rPr>
              <a:t>, 22-24</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572000" y="260648"/>
            <a:ext cx="4392488" cy="1200329"/>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Io li </a:t>
            </a:r>
            <a:r>
              <a:rPr lang="it-IT" b="1" dirty="0" err="1">
                <a:latin typeface="Times New Roman" pitchFamily="18" charset="0"/>
                <a:cs typeface="Times New Roman" pitchFamily="18" charset="0"/>
              </a:rPr>
              <a:t>rispuosi</a:t>
            </a:r>
            <a:r>
              <a:rPr lang="it-IT" b="1" dirty="0">
                <a:latin typeface="Times New Roman" pitchFamily="18" charset="0"/>
                <a:cs typeface="Times New Roman" pitchFamily="18" charset="0"/>
              </a:rPr>
              <a:t>: «</a:t>
            </a:r>
            <a:r>
              <a:rPr lang="it-IT" b="1" dirty="0" err="1">
                <a:latin typeface="Times New Roman" pitchFamily="18" charset="0"/>
                <a:cs typeface="Times New Roman" pitchFamily="18" charset="0"/>
              </a:rPr>
              <a:t>Ciacco</a:t>
            </a:r>
            <a:r>
              <a:rPr lang="it-IT" b="1" dirty="0">
                <a:latin typeface="Times New Roman" pitchFamily="18" charset="0"/>
                <a:cs typeface="Times New Roman" pitchFamily="18" charset="0"/>
              </a:rPr>
              <a:t>, il tuo affanno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mi pesa sì, ch’a </a:t>
            </a:r>
            <a:r>
              <a:rPr lang="it-IT" b="1" dirty="0" err="1">
                <a:latin typeface="Times New Roman" pitchFamily="18" charset="0"/>
                <a:cs typeface="Times New Roman" pitchFamily="18" charset="0"/>
              </a:rPr>
              <a:t>lagrimar</a:t>
            </a:r>
            <a:r>
              <a:rPr lang="it-IT" b="1" dirty="0">
                <a:latin typeface="Times New Roman" pitchFamily="18" charset="0"/>
                <a:cs typeface="Times New Roman" pitchFamily="18" charset="0"/>
              </a:rPr>
              <a:t> mi ’</a:t>
            </a:r>
            <a:r>
              <a:rPr lang="it-IT" b="1" dirty="0" err="1">
                <a:latin typeface="Times New Roman" pitchFamily="18" charset="0"/>
                <a:cs typeface="Times New Roman" pitchFamily="18" charset="0"/>
              </a:rPr>
              <a:t>nvita</a:t>
            </a:r>
            <a:r>
              <a:rPr lang="it-IT" b="1" dirty="0">
                <a:latin typeface="Times New Roman" pitchFamily="18" charset="0"/>
                <a:cs typeface="Times New Roman" pitchFamily="18" charset="0"/>
              </a:rPr>
              <a:t>; </a:t>
            </a:r>
          </a:p>
          <a:p>
            <a:pPr fontAlgn="auto">
              <a:spcBef>
                <a:spcPts val="0"/>
              </a:spcBef>
              <a:spcAft>
                <a:spcPts val="0"/>
              </a:spcAft>
              <a:defRPr/>
            </a:pPr>
            <a:endParaRPr lang="it-IT" dirty="0"/>
          </a:p>
          <a:p>
            <a:pPr fontAlgn="auto">
              <a:spcBef>
                <a:spcPts val="0"/>
              </a:spcBef>
              <a:spcAft>
                <a:spcPts val="0"/>
              </a:spcAft>
              <a:defRPr/>
            </a:pPr>
            <a:r>
              <a:rPr lang="it-IT" dirty="0"/>
              <a:t>Inferno</a:t>
            </a:r>
            <a:r>
              <a:rPr lang="it-IT" dirty="0">
                <a:latin typeface="+mj-lt"/>
              </a:rPr>
              <a:t> </a:t>
            </a:r>
            <a:r>
              <a:rPr lang="it-IT" dirty="0" err="1">
                <a:latin typeface="+mj-lt"/>
              </a:rPr>
              <a:t>VI</a:t>
            </a:r>
            <a:r>
              <a:rPr lang="it-IT" dirty="0">
                <a:latin typeface="+mj-lt"/>
              </a:rPr>
              <a:t>, 58-59</a:t>
            </a:r>
          </a:p>
        </p:txBody>
      </p:sp>
      <p:pic>
        <p:nvPicPr>
          <p:cNvPr id="45061" name="Picture 2" descr="http://www.google.it/url?sa=i&amp;source=images&amp;cd=&amp;docid=TjlF0UEbnXPWgM&amp;tbnid=xXFnrn_9vpNisM:&amp;ved=0CAUQjBwwAA&amp;url=http%3A%2F%2Fupload.wikimedia.org%2Fwikipedia%2Fcommons%2Fthumb%2F9%2F92%2FStradano_Inferno_Canto_06.jpg%2F200px-Stradano_Inferno_Canto_06.jpg&amp;ei=Ew6fUu3MO7Po7AbRn4HoCA&amp;psig=AFQjCNEc2Rd_j8rEEHYmGC2N3r8_EeiJaA&amp;ust=1386241940028256"/>
          <p:cNvPicPr>
            <a:picLocks noChangeAspect="1" noChangeArrowheads="1"/>
          </p:cNvPicPr>
          <p:nvPr/>
        </p:nvPicPr>
        <p:blipFill>
          <a:blip r:embed="rId2" cstate="print"/>
          <a:srcRect/>
          <a:stretch>
            <a:fillRect/>
          </a:stretch>
        </p:blipFill>
        <p:spPr bwMode="auto">
          <a:xfrm>
            <a:off x="250825" y="188913"/>
            <a:ext cx="2089150" cy="2682875"/>
          </a:xfrm>
          <a:prstGeom prst="rect">
            <a:avLst/>
          </a:prstGeom>
          <a:noFill/>
          <a:ln w="9525">
            <a:noFill/>
            <a:miter lim="800000"/>
            <a:headEnd/>
            <a:tailEnd/>
          </a:ln>
        </p:spPr>
      </p:pic>
      <p:sp>
        <p:nvSpPr>
          <p:cNvPr id="5" name="CasellaDiTesto 4"/>
          <p:cNvSpPr txBox="1"/>
          <p:nvPr/>
        </p:nvSpPr>
        <p:spPr>
          <a:xfrm>
            <a:off x="250825" y="2894013"/>
            <a:ext cx="2089150" cy="247650"/>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a:solidFill>
                  <a:srgbClr val="000099"/>
                </a:solidFill>
                <a:latin typeface="+mn-lt"/>
                <a:cs typeface="+mn-cs"/>
              </a:rPr>
              <a:t>Giovanni </a:t>
            </a:r>
            <a:r>
              <a:rPr lang="it-IT" sz="1000" b="1" dirty="0" err="1">
                <a:solidFill>
                  <a:srgbClr val="000099"/>
                </a:solidFill>
                <a:latin typeface="+mn-lt"/>
                <a:cs typeface="+mn-cs"/>
              </a:rPr>
              <a:t>Stradano</a:t>
            </a:r>
            <a:r>
              <a:rPr lang="it-IT" sz="1000" b="1" dirty="0">
                <a:solidFill>
                  <a:srgbClr val="000099"/>
                </a:solidFill>
                <a:latin typeface="+mn-lt"/>
                <a:cs typeface="+mn-cs"/>
              </a:rPr>
              <a:t> (1587)</a:t>
            </a:r>
          </a:p>
        </p:txBody>
      </p:sp>
      <p:sp>
        <p:nvSpPr>
          <p:cNvPr id="6" name="CasellaDiTesto 5"/>
          <p:cNvSpPr txBox="1"/>
          <p:nvPr/>
        </p:nvSpPr>
        <p:spPr>
          <a:xfrm>
            <a:off x="107504" y="4638035"/>
            <a:ext cx="3888432" cy="2031325"/>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Mentre che l’uno </a:t>
            </a:r>
            <a:r>
              <a:rPr lang="it-IT" b="1" dirty="0" err="1">
                <a:latin typeface="Times New Roman" pitchFamily="18" charset="0"/>
                <a:cs typeface="Times New Roman" pitchFamily="18" charset="0"/>
              </a:rPr>
              <a:t>spirto</a:t>
            </a:r>
            <a:r>
              <a:rPr lang="it-IT" b="1" dirty="0">
                <a:latin typeface="Times New Roman" pitchFamily="18" charset="0"/>
                <a:cs typeface="Times New Roman" pitchFamily="18" charset="0"/>
              </a:rPr>
              <a:t> questo disse,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l’altro </a:t>
            </a:r>
            <a:r>
              <a:rPr lang="it-IT" b="1" dirty="0" err="1">
                <a:latin typeface="Times New Roman" pitchFamily="18" charset="0"/>
                <a:cs typeface="Times New Roman" pitchFamily="18" charset="0"/>
              </a:rPr>
              <a:t>piangea</a:t>
            </a:r>
            <a:r>
              <a:rPr lang="it-IT" b="1" dirty="0">
                <a:latin typeface="Times New Roman" pitchFamily="18" charset="0"/>
                <a:cs typeface="Times New Roman" pitchFamily="18" charset="0"/>
              </a:rPr>
              <a:t>; sì che di </a:t>
            </a:r>
            <a:r>
              <a:rPr lang="it-IT" b="1" dirty="0" err="1">
                <a:latin typeface="Times New Roman" pitchFamily="18" charset="0"/>
                <a:cs typeface="Times New Roman" pitchFamily="18" charset="0"/>
              </a:rPr>
              <a:t>pietade</a:t>
            </a:r>
            <a:r>
              <a:rPr lang="it-IT" b="1" dirty="0">
                <a:latin typeface="Times New Roman" pitchFamily="18" charset="0"/>
                <a:cs typeface="Times New Roman" pitchFamily="18" charset="0"/>
              </a:rPr>
              <a:t>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io venni </a:t>
            </a:r>
            <a:r>
              <a:rPr lang="it-IT" b="1" dirty="0" err="1">
                <a:latin typeface="Times New Roman" pitchFamily="18" charset="0"/>
                <a:cs typeface="Times New Roman" pitchFamily="18" charset="0"/>
              </a:rPr>
              <a:t>men</a:t>
            </a:r>
            <a:r>
              <a:rPr lang="it-IT" b="1" dirty="0">
                <a:latin typeface="Times New Roman" pitchFamily="18" charset="0"/>
                <a:cs typeface="Times New Roman" pitchFamily="18" charset="0"/>
              </a:rPr>
              <a:t> così com’io morisse.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E caddi come corpo morto cade. </a:t>
            </a:r>
          </a:p>
          <a:p>
            <a:pPr fontAlgn="auto">
              <a:spcBef>
                <a:spcPts val="0"/>
              </a:spcBef>
              <a:spcAft>
                <a:spcPts val="0"/>
              </a:spcAft>
              <a:defRPr/>
            </a:pPr>
            <a:endParaRPr lang="it-IT" dirty="0"/>
          </a:p>
          <a:p>
            <a:pPr fontAlgn="auto">
              <a:spcBef>
                <a:spcPts val="0"/>
              </a:spcBef>
              <a:spcAft>
                <a:spcPts val="0"/>
              </a:spcAft>
              <a:defRPr/>
            </a:pPr>
            <a:r>
              <a:rPr lang="it-IT" dirty="0"/>
              <a:t>Inferno</a:t>
            </a:r>
            <a:r>
              <a:rPr lang="it-IT" dirty="0">
                <a:latin typeface="+mj-lt"/>
              </a:rPr>
              <a:t> V, 139-142</a:t>
            </a:r>
          </a:p>
        </p:txBody>
      </p:sp>
      <p:sp>
        <p:nvSpPr>
          <p:cNvPr id="45066" name="CasellaDiTesto 6"/>
          <p:cNvSpPr txBox="1">
            <a:spLocks noChangeArrowheads="1"/>
          </p:cNvSpPr>
          <p:nvPr/>
        </p:nvSpPr>
        <p:spPr bwMode="auto">
          <a:xfrm>
            <a:off x="2411413" y="1703388"/>
            <a:ext cx="6553200" cy="4894262"/>
          </a:xfrm>
          <a:prstGeom prst="rect">
            <a:avLst/>
          </a:prstGeom>
          <a:noFill/>
          <a:ln w="9525">
            <a:noFill/>
            <a:miter lim="800000"/>
            <a:headEnd/>
            <a:tailEnd/>
          </a:ln>
        </p:spPr>
        <p:txBody>
          <a:bodyPr>
            <a:spAutoFit/>
          </a:bodyPr>
          <a:lstStyle/>
          <a:p>
            <a:r>
              <a:rPr lang="it-IT" sz="2400">
                <a:solidFill>
                  <a:srgbClr val="FFC000"/>
                </a:solidFill>
                <a:latin typeface="Times New Roman" pitchFamily="18" charset="0"/>
                <a:cs typeface="Times New Roman" pitchFamily="18" charset="0"/>
              </a:rPr>
              <a:t>La pietà di Dante nei confronti  dei dannati dell’inferno è forte; Dante è</a:t>
            </a:r>
            <a:r>
              <a:rPr lang="it-IT" sz="2400">
                <a:latin typeface="Constantia" pitchFamily="18" charset="0"/>
              </a:rPr>
              <a:t> </a:t>
            </a:r>
            <a:r>
              <a:rPr lang="it-IT" sz="2400">
                <a:solidFill>
                  <a:srgbClr val="FFC000"/>
                </a:solidFill>
                <a:latin typeface="Constantia" pitchFamily="18" charset="0"/>
              </a:rPr>
              <a:t>comunque un uomo, con i suoi sentimenti e le sue passioni, che in alcuni momenti sembrano prevalere sulla fede nella giustizia divina. Vediamo quindi la sua commozione, la sua pietà per la sofferenza            delle anime incontrate: Dante, che possiede  </a:t>
            </a:r>
          </a:p>
          <a:p>
            <a:r>
              <a:rPr lang="it-IT" sz="2400">
                <a:solidFill>
                  <a:srgbClr val="FFC000"/>
                </a:solidFill>
                <a:latin typeface="Constantia" pitchFamily="18" charset="0"/>
              </a:rPr>
              <a:t>                      un’anima nobile e sincera, prova   </a:t>
            </a:r>
          </a:p>
          <a:p>
            <a:r>
              <a:rPr lang="it-IT" sz="2400">
                <a:solidFill>
                  <a:srgbClr val="FFC000"/>
                </a:solidFill>
                <a:latin typeface="Constantia" pitchFamily="18" charset="0"/>
              </a:rPr>
              <a:t>                      compassione per i dannati, </a:t>
            </a:r>
          </a:p>
          <a:p>
            <a:r>
              <a:rPr lang="it-IT" sz="2400">
                <a:solidFill>
                  <a:srgbClr val="FFC000"/>
                </a:solidFill>
                <a:latin typeface="Constantia" pitchFamily="18" charset="0"/>
              </a:rPr>
              <a:t>                      poiché è consapevole che essi, </a:t>
            </a:r>
          </a:p>
          <a:p>
            <a:r>
              <a:rPr lang="it-IT" sz="2400">
                <a:solidFill>
                  <a:srgbClr val="FFC000"/>
                </a:solidFill>
                <a:latin typeface="Constantia" pitchFamily="18" charset="0"/>
              </a:rPr>
              <a:t>                      per l’eternità non potranno </a:t>
            </a:r>
          </a:p>
          <a:p>
            <a:r>
              <a:rPr lang="it-IT" sz="2400">
                <a:solidFill>
                  <a:srgbClr val="FFC000"/>
                </a:solidFill>
                <a:latin typeface="Constantia" pitchFamily="18" charset="0"/>
              </a:rPr>
              <a:t>                      vedere Dio né conoscere la </a:t>
            </a:r>
          </a:p>
          <a:p>
            <a:r>
              <a:rPr lang="it-IT" sz="2400">
                <a:solidFill>
                  <a:srgbClr val="FFC000"/>
                </a:solidFill>
                <a:latin typeface="Constantia" pitchFamily="18" charset="0"/>
              </a:rPr>
              <a:t>                      beatitudine del Paradiso</a:t>
            </a:r>
            <a:endParaRPr lang="it-IT" sz="2400">
              <a:solidFill>
                <a:srgbClr val="FFC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asellaDiTesto 1"/>
          <p:cNvSpPr txBox="1">
            <a:spLocks noChangeArrowheads="1"/>
          </p:cNvSpPr>
          <p:nvPr/>
        </p:nvSpPr>
        <p:spPr bwMode="auto">
          <a:xfrm>
            <a:off x="250825" y="1928813"/>
            <a:ext cx="8713788" cy="4524375"/>
          </a:xfrm>
          <a:prstGeom prst="rect">
            <a:avLst/>
          </a:prstGeom>
          <a:noFill/>
          <a:ln w="9525">
            <a:noFill/>
            <a:miter lim="800000"/>
            <a:headEnd/>
            <a:tailEnd/>
          </a:ln>
        </p:spPr>
        <p:txBody>
          <a:bodyPr>
            <a:spAutoFit/>
          </a:bodyPr>
          <a:lstStyle/>
          <a:p>
            <a:pPr>
              <a:buFont typeface="Wingdings" pitchFamily="2" charset="2"/>
              <a:buChar char="Ø"/>
            </a:pPr>
            <a:r>
              <a:rPr lang="it-IT" sz="2400" dirty="0">
                <a:solidFill>
                  <a:srgbClr val="FFC000"/>
                </a:solidFill>
                <a:latin typeface="Times New Roman" pitchFamily="18" charset="0"/>
                <a:cs typeface="Times New Roman" pitchFamily="18" charset="0"/>
              </a:rPr>
              <a:t> L’insegnamento principe della </a:t>
            </a:r>
            <a:r>
              <a:rPr lang="it-IT" sz="2400" i="1" dirty="0">
                <a:solidFill>
                  <a:srgbClr val="FFC000"/>
                </a:solidFill>
                <a:latin typeface="Times New Roman" pitchFamily="18" charset="0"/>
                <a:cs typeface="Times New Roman" pitchFamily="18" charset="0"/>
              </a:rPr>
              <a:t>Commedia</a:t>
            </a:r>
            <a:r>
              <a:rPr lang="it-IT" sz="2400" dirty="0">
                <a:solidFill>
                  <a:srgbClr val="FFC000"/>
                </a:solidFill>
                <a:latin typeface="Times New Roman" pitchFamily="18" charset="0"/>
                <a:cs typeface="Times New Roman" pitchFamily="18" charset="0"/>
              </a:rPr>
              <a:t>, che ha il suo centro  nell’episodio di Ulisse, ma che appare saldo già nel II canto dell’Inferno (“</a:t>
            </a:r>
            <a:r>
              <a:rPr lang="it-IT" sz="2400" i="1" dirty="0" err="1">
                <a:solidFill>
                  <a:srgbClr val="FFC000"/>
                </a:solidFill>
                <a:latin typeface="Times New Roman" pitchFamily="18" charset="0"/>
                <a:cs typeface="Times New Roman" pitchFamily="18" charset="0"/>
              </a:rPr>
              <a:t>…solo</a:t>
            </a:r>
            <a:r>
              <a:rPr lang="it-IT" sz="2400" i="1" dirty="0">
                <a:solidFill>
                  <a:srgbClr val="FFC000"/>
                </a:solidFill>
                <a:latin typeface="Times New Roman" pitchFamily="18" charset="0"/>
                <a:cs typeface="Times New Roman" pitchFamily="18" charset="0"/>
              </a:rPr>
              <a:t> per la virtù gli uomini superano tutti gli altri esseri </a:t>
            </a:r>
            <a:r>
              <a:rPr lang="it-IT" sz="2400" i="1" dirty="0" err="1">
                <a:solidFill>
                  <a:srgbClr val="FFC000"/>
                </a:solidFill>
                <a:latin typeface="Times New Roman" pitchFamily="18" charset="0"/>
                <a:cs typeface="Times New Roman" pitchFamily="18" charset="0"/>
              </a:rPr>
              <a:t>terreni…</a:t>
            </a:r>
            <a:r>
              <a:rPr lang="it-IT" sz="2400" dirty="0">
                <a:solidFill>
                  <a:srgbClr val="FFC000"/>
                </a:solidFill>
                <a:latin typeface="Times New Roman" pitchFamily="18" charset="0"/>
                <a:cs typeface="Times New Roman" pitchFamily="18" charset="0"/>
              </a:rPr>
              <a:t>”) e avrà il suo sbocco nell’esortazione di San Bernardo  nel XXXII canto del Paradiso è: </a:t>
            </a:r>
            <a:r>
              <a:rPr lang="it-IT" sz="2400" b="1" dirty="0">
                <a:solidFill>
                  <a:srgbClr val="FFC000"/>
                </a:solidFill>
                <a:latin typeface="Times New Roman" pitchFamily="18" charset="0"/>
                <a:cs typeface="Times New Roman" pitchFamily="18" charset="0"/>
              </a:rPr>
              <a:t>l’uomo ha il dovere             di giungere, nel pensiero e nell’azione, al massimo delle sue possibilità; in ciò si distingue dai bruti, ma deve insieme saper riconoscere i propri limiti </a:t>
            </a:r>
          </a:p>
          <a:p>
            <a:endParaRPr lang="it-IT" sz="2400" dirty="0">
              <a:solidFill>
                <a:srgbClr val="FFC000"/>
              </a:solidFill>
              <a:latin typeface="Times New Roman" pitchFamily="18" charset="0"/>
              <a:cs typeface="Times New Roman" pitchFamily="18" charset="0"/>
            </a:endParaRPr>
          </a:p>
          <a:p>
            <a:pPr>
              <a:buFont typeface="Wingdings" pitchFamily="2" charset="2"/>
              <a:buChar char="Ø"/>
            </a:pPr>
            <a:r>
              <a:rPr lang="it-IT" sz="2400" dirty="0">
                <a:solidFill>
                  <a:srgbClr val="FFC000"/>
                </a:solidFill>
                <a:latin typeface="Times New Roman" pitchFamily="18" charset="0"/>
                <a:cs typeface="Times New Roman" pitchFamily="18" charset="0"/>
              </a:rPr>
              <a:t> </a:t>
            </a:r>
            <a:r>
              <a:rPr lang="it-IT" sz="2400" b="1" dirty="0">
                <a:solidFill>
                  <a:srgbClr val="FFC000"/>
                </a:solidFill>
                <a:latin typeface="Times New Roman" pitchFamily="18" charset="0"/>
                <a:cs typeface="Times New Roman" pitchFamily="18" charset="0"/>
              </a:rPr>
              <a:t>Il poema è tutto un susseguirsi                                                           d’incitamenti ad osare e moniti                                                                   all’umiltà  </a:t>
            </a:r>
          </a:p>
        </p:txBody>
      </p:sp>
      <p:sp>
        <p:nvSpPr>
          <p:cNvPr id="3" name="CasellaDiTesto 2"/>
          <p:cNvSpPr txBox="1"/>
          <p:nvPr/>
        </p:nvSpPr>
        <p:spPr>
          <a:xfrm>
            <a:off x="251520" y="260648"/>
            <a:ext cx="4176464"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Temer si dee di sole quelle cose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c’hanno potenza di fare altrui male;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de l’altre no, ché non son paurose</a:t>
            </a:r>
          </a:p>
          <a:p>
            <a:pPr fontAlgn="auto">
              <a:spcBef>
                <a:spcPts val="0"/>
              </a:spcBef>
              <a:spcAft>
                <a:spcPts val="0"/>
              </a:spcAft>
              <a:defRPr/>
            </a:pPr>
            <a:endParaRPr lang="it-IT" b="1" dirty="0"/>
          </a:p>
          <a:p>
            <a:pPr fontAlgn="auto">
              <a:spcBef>
                <a:spcPts val="0"/>
              </a:spcBef>
              <a:spcAft>
                <a:spcPts val="0"/>
              </a:spcAft>
              <a:defRPr/>
            </a:pPr>
            <a:r>
              <a:rPr lang="it-IT" dirty="0"/>
              <a:t>Inferno</a:t>
            </a:r>
            <a:r>
              <a:rPr lang="it-IT" dirty="0">
                <a:latin typeface="+mj-lt"/>
              </a:rPr>
              <a:t> II, 88-90</a:t>
            </a:r>
          </a:p>
        </p:txBody>
      </p:sp>
      <p:sp>
        <p:nvSpPr>
          <p:cNvPr id="5" name="CasellaDiTesto 4"/>
          <p:cNvSpPr txBox="1"/>
          <p:nvPr/>
        </p:nvSpPr>
        <p:spPr>
          <a:xfrm>
            <a:off x="4788024" y="5157192"/>
            <a:ext cx="4176464"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Considerate la vostra semenza:                 fatti non foste a viver come bruti,                ma per seguir </a:t>
            </a:r>
            <a:r>
              <a:rPr lang="it-IT" b="1" dirty="0" err="1">
                <a:latin typeface="Times New Roman" pitchFamily="18" charset="0"/>
                <a:cs typeface="Times New Roman" pitchFamily="18" charset="0"/>
              </a:rPr>
              <a:t>virtute</a:t>
            </a:r>
            <a:r>
              <a:rPr lang="it-IT" b="1" dirty="0">
                <a:latin typeface="Times New Roman" pitchFamily="18" charset="0"/>
                <a:cs typeface="Times New Roman" pitchFamily="18" charset="0"/>
              </a:rPr>
              <a:t> e </a:t>
            </a:r>
            <a:r>
              <a:rPr lang="it-IT" b="1" dirty="0" err="1">
                <a:latin typeface="Times New Roman" pitchFamily="18" charset="0"/>
                <a:cs typeface="Times New Roman" pitchFamily="18" charset="0"/>
              </a:rPr>
              <a:t>canoscenza</a:t>
            </a:r>
            <a:endParaRPr lang="it-IT" b="1" dirty="0">
              <a:latin typeface="Times New Roman" pitchFamily="18" charset="0"/>
              <a:cs typeface="Times New Roman" pitchFamily="18" charset="0"/>
            </a:endParaRPr>
          </a:p>
          <a:p>
            <a:pPr fontAlgn="auto">
              <a:spcBef>
                <a:spcPts val="0"/>
              </a:spcBef>
              <a:spcAft>
                <a:spcPts val="0"/>
              </a:spcAft>
              <a:defRPr/>
            </a:pPr>
            <a:endParaRPr lang="it-IT" b="1" dirty="0"/>
          </a:p>
          <a:p>
            <a:pPr fontAlgn="auto">
              <a:spcBef>
                <a:spcPts val="0"/>
              </a:spcBef>
              <a:spcAft>
                <a:spcPts val="0"/>
              </a:spcAft>
              <a:defRPr/>
            </a:pPr>
            <a:r>
              <a:rPr lang="it-IT" dirty="0">
                <a:latin typeface="+mj-lt"/>
              </a:rPr>
              <a:t>Inferno XXI, 118-120</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asellaDiTesto 3"/>
          <p:cNvSpPr txBox="1">
            <a:spLocks noChangeArrowheads="1"/>
          </p:cNvSpPr>
          <p:nvPr/>
        </p:nvSpPr>
        <p:spPr bwMode="auto">
          <a:xfrm>
            <a:off x="179388" y="1700213"/>
            <a:ext cx="8640762" cy="4586287"/>
          </a:xfrm>
          <a:prstGeom prst="rect">
            <a:avLst/>
          </a:prstGeom>
          <a:noFill/>
          <a:ln w="9525">
            <a:noFill/>
            <a:miter lim="800000"/>
            <a:headEnd/>
            <a:tailEnd/>
          </a:ln>
        </p:spPr>
        <p:txBody>
          <a:bodyPr>
            <a:spAutoFit/>
          </a:bodyPr>
          <a:lstStyle/>
          <a:p>
            <a:r>
              <a:rPr lang="it-IT" sz="2400" b="1" dirty="0">
                <a:solidFill>
                  <a:srgbClr val="FFC000"/>
                </a:solidFill>
                <a:latin typeface="Times New Roman" pitchFamily="18" charset="0"/>
                <a:cs typeface="Times New Roman" pitchFamily="18" charset="0"/>
              </a:rPr>
              <a:t>                               </a:t>
            </a:r>
            <a:r>
              <a:rPr lang="it-IT" sz="2400" dirty="0">
                <a:solidFill>
                  <a:srgbClr val="FFC000"/>
                </a:solidFill>
                <a:latin typeface="Times New Roman" pitchFamily="18" charset="0"/>
                <a:cs typeface="Times New Roman" pitchFamily="18" charset="0"/>
              </a:rPr>
              <a:t>Coloro che non fecero con “</a:t>
            </a:r>
            <a:r>
              <a:rPr lang="it-IT" sz="2400" b="1" dirty="0">
                <a:solidFill>
                  <a:srgbClr val="FFC000"/>
                </a:solidFill>
                <a:latin typeface="Times New Roman" pitchFamily="18" charset="0"/>
                <a:cs typeface="Times New Roman" pitchFamily="18" charset="0"/>
              </a:rPr>
              <a:t>misura nullo    </a:t>
            </a:r>
          </a:p>
          <a:p>
            <a:r>
              <a:rPr lang="it-IT" sz="2400" b="1" dirty="0">
                <a:solidFill>
                  <a:srgbClr val="FFC000"/>
                </a:solidFill>
                <a:latin typeface="Times New Roman" pitchFamily="18" charset="0"/>
                <a:cs typeface="Times New Roman" pitchFamily="18" charset="0"/>
              </a:rPr>
              <a:t>                               </a:t>
            </a:r>
            <a:r>
              <a:rPr lang="it-IT" sz="2400" b="1" dirty="0" err="1">
                <a:solidFill>
                  <a:srgbClr val="FFC000"/>
                </a:solidFill>
                <a:latin typeface="Times New Roman" pitchFamily="18" charset="0"/>
                <a:cs typeface="Times New Roman" pitchFamily="18" charset="0"/>
              </a:rPr>
              <a:t>spendio</a:t>
            </a:r>
            <a:r>
              <a:rPr lang="it-IT" sz="2400" dirty="0">
                <a:solidFill>
                  <a:srgbClr val="FFC000"/>
                </a:solidFill>
                <a:latin typeface="Times New Roman" pitchFamily="18" charset="0"/>
                <a:cs typeface="Times New Roman" pitchFamily="18" charset="0"/>
              </a:rPr>
              <a:t>”, che nello spendere furono troppo        </a:t>
            </a:r>
          </a:p>
          <a:p>
            <a:r>
              <a:rPr lang="it-IT" sz="2400" dirty="0">
                <a:solidFill>
                  <a:srgbClr val="FFC000"/>
                </a:solidFill>
                <a:latin typeface="Times New Roman" pitchFamily="18" charset="0"/>
                <a:cs typeface="Times New Roman" pitchFamily="18" charset="0"/>
              </a:rPr>
              <a:t>                               stretti o troppo larghi</a:t>
            </a:r>
            <a:endParaRPr lang="it-IT" sz="2400" dirty="0">
              <a:solidFill>
                <a:srgbClr val="FFC000"/>
              </a:solidFill>
              <a:latin typeface="Constantia" pitchFamily="18" charset="0"/>
            </a:endParaRPr>
          </a:p>
          <a:p>
            <a:r>
              <a:rPr lang="it-IT" sz="2400" dirty="0">
                <a:solidFill>
                  <a:srgbClr val="FFC000"/>
                </a:solidFill>
                <a:latin typeface="Times New Roman" pitchFamily="18" charset="0"/>
                <a:cs typeface="Times New Roman" pitchFamily="18" charset="0"/>
              </a:rPr>
              <a:t>         </a:t>
            </a:r>
          </a:p>
          <a:p>
            <a:pPr>
              <a:buFont typeface="Wingdings" pitchFamily="2" charset="2"/>
              <a:buChar char="Ø"/>
            </a:pPr>
            <a:endParaRPr lang="it-IT" sz="2400" dirty="0">
              <a:solidFill>
                <a:srgbClr val="FFC000"/>
              </a:solidFill>
              <a:latin typeface="Times New Roman" pitchFamily="18" charset="0"/>
              <a:cs typeface="Times New Roman" pitchFamily="18" charset="0"/>
            </a:endParaRPr>
          </a:p>
          <a:p>
            <a:pPr>
              <a:buFont typeface="Wingdings" pitchFamily="2" charset="2"/>
              <a:buChar char="Ø"/>
            </a:pPr>
            <a:r>
              <a:rPr lang="it-IT" sz="2400" dirty="0">
                <a:solidFill>
                  <a:srgbClr val="FFC000"/>
                </a:solidFill>
                <a:latin typeface="Times New Roman" pitchFamily="18" charset="0"/>
                <a:cs typeface="Times New Roman" pitchFamily="18" charset="0"/>
              </a:rPr>
              <a:t> Divisi in due opposte schiere, fanno rotolare enormi macigni in direzioni opposte, finché cozzano gli uni contro gli altri “</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mal dare e mal tener lo mondo </a:t>
            </a:r>
            <a:r>
              <a:rPr lang="it-IT" sz="2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pulcro</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ha tolto loro, e posti a questa zuffa</a:t>
            </a:r>
            <a:r>
              <a:rPr lang="it-IT" sz="2400" dirty="0">
                <a:solidFill>
                  <a:srgbClr val="FFC000"/>
                </a:solidFill>
                <a:latin typeface="Times New Roman" pitchFamily="18" charset="0"/>
                <a:cs typeface="Times New Roman" pitchFamily="18" charset="0"/>
              </a:rPr>
              <a:t>”</a:t>
            </a:r>
            <a:endParaRPr lang="it-IT" sz="2400" b="1" dirty="0">
              <a:solidFill>
                <a:srgbClr val="FFC000"/>
              </a:solidFill>
              <a:latin typeface="Times New Roman" pitchFamily="18" charset="0"/>
              <a:cs typeface="Times New Roman" pitchFamily="18" charset="0"/>
            </a:endParaRPr>
          </a:p>
          <a:p>
            <a:pPr>
              <a:buFont typeface="Wingdings" pitchFamily="2" charset="2"/>
              <a:buChar char="Ø"/>
            </a:pPr>
            <a:endParaRPr lang="it-IT" sz="2800" dirty="0">
              <a:solidFill>
                <a:srgbClr val="FFC000"/>
              </a:solidFill>
              <a:latin typeface="Times New Roman" pitchFamily="18" charset="0"/>
              <a:cs typeface="Times New Roman" pitchFamily="18" charset="0"/>
            </a:endParaRPr>
          </a:p>
          <a:p>
            <a:pPr>
              <a:buFont typeface="Wingdings" pitchFamily="2" charset="2"/>
              <a:buChar char="Ø"/>
            </a:pPr>
            <a:r>
              <a:rPr lang="it-IT" sz="2400" dirty="0">
                <a:solidFill>
                  <a:srgbClr val="FFC000"/>
                </a:solidFill>
                <a:latin typeface="Times New Roman" pitchFamily="18" charset="0"/>
                <a:cs typeface="Times New Roman" pitchFamily="18" charset="0"/>
              </a:rPr>
              <a:t> A questo punto si rinfacciano rispettivamente la loro colpa </a:t>
            </a:r>
            <a:r>
              <a:rPr lang="it-IT" sz="2400" b="1" dirty="0">
                <a:solidFill>
                  <a:srgbClr val="FFC000"/>
                </a:solidFill>
                <a:latin typeface="Times New Roman" pitchFamily="18" charset="0"/>
                <a:cs typeface="Times New Roman" pitchFamily="18" charset="0"/>
              </a:rPr>
              <a:t>«</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Perché tieni?</a:t>
            </a:r>
            <a:r>
              <a:rPr lang="it-IT" sz="2400" b="1" dirty="0">
                <a:solidFill>
                  <a:srgbClr val="FFC000"/>
                </a:solidFill>
                <a:latin typeface="Times New Roman" pitchFamily="18" charset="0"/>
                <a:cs typeface="Times New Roman" pitchFamily="18" charset="0"/>
              </a:rPr>
              <a:t>» e «</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Perché burli?</a:t>
            </a:r>
            <a:r>
              <a:rPr lang="it-IT" sz="2400" b="1" dirty="0">
                <a:solidFill>
                  <a:srgbClr val="FFC000"/>
                </a:solidFill>
                <a:latin typeface="Times New Roman" pitchFamily="18" charset="0"/>
                <a:cs typeface="Times New Roman" pitchFamily="18" charset="0"/>
              </a:rPr>
              <a:t>» </a:t>
            </a:r>
            <a:r>
              <a:rPr lang="it-IT" sz="2400" dirty="0">
                <a:solidFill>
                  <a:srgbClr val="FFC000"/>
                </a:solidFill>
                <a:latin typeface="Times New Roman" pitchFamily="18" charset="0"/>
                <a:cs typeface="Times New Roman" pitchFamily="18" charset="0"/>
              </a:rPr>
              <a:t>, poi tornano indietro fino al punto opposto del Cerchio </a:t>
            </a:r>
            <a:endParaRPr lang="it-IT" sz="2400" dirty="0">
              <a:latin typeface="Times New Roman" pitchFamily="18" charset="0"/>
              <a:cs typeface="Times New Roman" pitchFamily="18" charset="0"/>
            </a:endParaRPr>
          </a:p>
        </p:txBody>
      </p:sp>
      <p:sp>
        <p:nvSpPr>
          <p:cNvPr id="46083" name="CasellaDiTesto 5"/>
          <p:cNvSpPr txBox="1">
            <a:spLocks noChangeArrowheads="1"/>
          </p:cNvSpPr>
          <p:nvPr/>
        </p:nvSpPr>
        <p:spPr bwMode="auto">
          <a:xfrm>
            <a:off x="166688" y="3254375"/>
            <a:ext cx="2087562" cy="246063"/>
          </a:xfrm>
          <a:prstGeom prst="rect">
            <a:avLst/>
          </a:prstGeom>
          <a:solidFill>
            <a:schemeClr val="accent1"/>
          </a:solidFill>
          <a:ln w="9525">
            <a:noFill/>
            <a:miter lim="800000"/>
            <a:headEnd/>
            <a:tailEnd/>
          </a:ln>
        </p:spPr>
        <p:txBody>
          <a:bodyPr>
            <a:spAutoFit/>
          </a:bodyPr>
          <a:lstStyle/>
          <a:p>
            <a:pPr algn="ctr" eaLnBrk="0" fontAlgn="t" hangingPunct="0"/>
            <a:r>
              <a:rPr lang="it-IT" sz="1000" b="1">
                <a:solidFill>
                  <a:srgbClr val="000099"/>
                </a:solidFill>
                <a:latin typeface="Constantia" pitchFamily="18" charset="0"/>
              </a:rPr>
              <a:t>  </a:t>
            </a:r>
            <a:r>
              <a:rPr lang="it-IT" sz="1000" b="1">
                <a:solidFill>
                  <a:srgbClr val="000099"/>
                </a:solidFill>
                <a:latin typeface="Times New Roman" pitchFamily="18" charset="0"/>
                <a:cs typeface="Times New Roman" pitchFamily="18" charset="0"/>
              </a:rPr>
              <a:t>G. Stradano, 1587</a:t>
            </a:r>
          </a:p>
        </p:txBody>
      </p:sp>
      <p:pic>
        <p:nvPicPr>
          <p:cNvPr id="46084" name="Picture 2" descr="Picture"/>
          <p:cNvPicPr>
            <a:picLocks noChangeAspect="1" noChangeArrowheads="1"/>
          </p:cNvPicPr>
          <p:nvPr/>
        </p:nvPicPr>
        <p:blipFill>
          <a:blip r:embed="rId2" cstate="print"/>
          <a:srcRect/>
          <a:stretch>
            <a:fillRect/>
          </a:stretch>
        </p:blipFill>
        <p:spPr bwMode="auto">
          <a:xfrm>
            <a:off x="179388" y="188913"/>
            <a:ext cx="2381250" cy="3038475"/>
          </a:xfrm>
          <a:prstGeom prst="rect">
            <a:avLst/>
          </a:prstGeom>
          <a:noFill/>
          <a:ln w="9525">
            <a:noFill/>
            <a:miter lim="800000"/>
            <a:headEnd/>
            <a:tailEnd/>
          </a:ln>
        </p:spPr>
      </p:pic>
      <p:sp>
        <p:nvSpPr>
          <p:cNvPr id="2" name="Titolo 2"/>
          <p:cNvSpPr txBox="1">
            <a:spLocks/>
          </p:cNvSpPr>
          <p:nvPr/>
        </p:nvSpPr>
        <p:spPr>
          <a:xfrm>
            <a:off x="3347864" y="332656"/>
            <a:ext cx="4248472" cy="1080120"/>
          </a:xfrm>
          <a:prstGeom prst="rect">
            <a:avLst/>
          </a:prstGeom>
        </p:spPr>
        <p:txBody>
          <a:bodyPr/>
          <a:lstStyle/>
          <a:p>
            <a:pPr algn="ctr" fontAlgn="auto">
              <a:spcAft>
                <a:spcPts val="0"/>
              </a:spcAft>
              <a:defRPr/>
            </a:pPr>
            <a:r>
              <a:rPr lang="it-IT" sz="3200" b="1" spc="-100" dirty="0">
                <a:ln w="3200">
                  <a:solidFill>
                    <a:schemeClr val="bg2">
                      <a:shade val="75000"/>
                      <a:alpha val="25000"/>
                    </a:schemeClr>
                  </a:solidFill>
                  <a:prstDash val="solid"/>
                  <a:round/>
                </a:ln>
                <a:solidFill>
                  <a:srgbClr val="FFC000"/>
                </a:solidFill>
                <a:effectLst>
                  <a:innerShdw blurRad="50800" dist="25400" dir="13500000">
                    <a:prstClr val="black">
                      <a:alpha val="70000"/>
                    </a:prstClr>
                  </a:innerShdw>
                </a:effectLst>
                <a:latin typeface="Times New Roman" pitchFamily="18" charset="0"/>
                <a:ea typeface="+mj-ea"/>
                <a:cs typeface="Times New Roman" pitchFamily="18" charset="0"/>
              </a:rPr>
              <a:t>IV CERCHIO                   AVARI E PRODIGHI</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9512" y="188640"/>
            <a:ext cx="4392488" cy="923330"/>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E io, ch’</a:t>
            </a:r>
            <a:r>
              <a:rPr lang="it-IT" b="1" dirty="0" err="1">
                <a:latin typeface="Times New Roman" pitchFamily="18" charset="0"/>
                <a:cs typeface="Times New Roman" pitchFamily="18" charset="0"/>
              </a:rPr>
              <a:t>avea</a:t>
            </a:r>
            <a:r>
              <a:rPr lang="it-IT" b="1" dirty="0">
                <a:latin typeface="Times New Roman" pitchFamily="18" charset="0"/>
                <a:cs typeface="Times New Roman" pitchFamily="18" charset="0"/>
              </a:rPr>
              <a:t> lo </a:t>
            </a:r>
            <a:r>
              <a:rPr lang="it-IT" b="1" dirty="0" err="1">
                <a:latin typeface="Times New Roman" pitchFamily="18" charset="0"/>
                <a:cs typeface="Times New Roman" pitchFamily="18" charset="0"/>
              </a:rPr>
              <a:t>cor</a:t>
            </a:r>
            <a:r>
              <a:rPr lang="it-IT" b="1" dirty="0">
                <a:latin typeface="Times New Roman" pitchFamily="18" charset="0"/>
                <a:cs typeface="Times New Roman" pitchFamily="18" charset="0"/>
              </a:rPr>
              <a:t> quasi compunto,     </a:t>
            </a:r>
            <a:r>
              <a:rPr lang="it-IT" dirty="0"/>
              <a:t>  </a:t>
            </a:r>
            <a:r>
              <a:rPr lang="it-IT" b="1" i="1" dirty="0">
                <a:latin typeface="Times New Roman" pitchFamily="18" charset="0"/>
                <a:cs typeface="Times New Roman" pitchFamily="18" charset="0"/>
              </a:rPr>
              <a:t> </a:t>
            </a:r>
            <a:r>
              <a:rPr lang="it-IT" dirty="0"/>
              <a:t>   </a:t>
            </a:r>
            <a:endParaRPr lang="it-IT" b="1" i="1" dirty="0">
              <a:latin typeface="Times New Roman" pitchFamily="18" charset="0"/>
              <a:cs typeface="Times New Roman" pitchFamily="18" charset="0"/>
            </a:endParaRPr>
          </a:p>
          <a:p>
            <a:pPr fontAlgn="auto">
              <a:spcBef>
                <a:spcPts val="0"/>
              </a:spcBef>
              <a:spcAft>
                <a:spcPts val="0"/>
              </a:spcAft>
              <a:defRPr/>
            </a:pPr>
            <a:endParaRPr lang="it-IT" dirty="0"/>
          </a:p>
          <a:p>
            <a:pPr fontAlgn="auto">
              <a:spcBef>
                <a:spcPts val="0"/>
              </a:spcBef>
              <a:spcAft>
                <a:spcPts val="0"/>
              </a:spcAft>
              <a:defRPr/>
            </a:pPr>
            <a:r>
              <a:rPr lang="it-IT" dirty="0"/>
              <a:t>Inferno</a:t>
            </a:r>
            <a:r>
              <a:rPr lang="it-IT" dirty="0">
                <a:latin typeface="+mj-lt"/>
              </a:rPr>
              <a:t> VII, 36</a:t>
            </a:r>
          </a:p>
        </p:txBody>
      </p:sp>
      <p:sp>
        <p:nvSpPr>
          <p:cNvPr id="47109" name="CasellaDiTesto 2"/>
          <p:cNvSpPr txBox="1">
            <a:spLocks noChangeArrowheads="1"/>
          </p:cNvSpPr>
          <p:nvPr/>
        </p:nvSpPr>
        <p:spPr bwMode="auto">
          <a:xfrm>
            <a:off x="179388" y="1700808"/>
            <a:ext cx="8713787" cy="3046988"/>
          </a:xfrm>
          <a:prstGeom prst="rect">
            <a:avLst/>
          </a:prstGeom>
          <a:noFill/>
          <a:ln w="9525">
            <a:noFill/>
            <a:miter lim="800000"/>
            <a:headEnd/>
            <a:tailEnd/>
          </a:ln>
        </p:spPr>
        <p:txBody>
          <a:bodyPr>
            <a:spAutoFit/>
          </a:bodyPr>
          <a:lstStyle/>
          <a:p>
            <a:pPr>
              <a:buFont typeface="Wingdings" pitchFamily="2" charset="2"/>
              <a:buChar char="Ø"/>
            </a:pPr>
            <a:r>
              <a:rPr lang="it-IT" sz="2400" dirty="0">
                <a:solidFill>
                  <a:srgbClr val="FFC000"/>
                </a:solidFill>
                <a:latin typeface="Times New Roman" pitchFamily="18" charset="0"/>
                <a:cs typeface="Times New Roman" pitchFamily="18" charset="0"/>
              </a:rPr>
              <a:t> </a:t>
            </a:r>
            <a:r>
              <a:rPr lang="it-IT" sz="2800" dirty="0">
                <a:solidFill>
                  <a:srgbClr val="FFC000"/>
                </a:solidFill>
                <a:latin typeface="Times New Roman" pitchFamily="18" charset="0"/>
                <a:cs typeface="Times New Roman" pitchFamily="18" charset="0"/>
              </a:rPr>
              <a:t>Molti degli avari puniti sono religiosi: Dante manifesta così la propria indignazione nei confronti del clero del suo tempo, spesso troppo attaccato ai beni materiali</a:t>
            </a:r>
          </a:p>
          <a:p>
            <a:pPr>
              <a:buFont typeface="Wingdings" pitchFamily="2" charset="2"/>
              <a:buChar char="Ø"/>
            </a:pPr>
            <a:endParaRPr lang="it-IT" sz="2400" dirty="0">
              <a:solidFill>
                <a:srgbClr val="FFC000"/>
              </a:solidFill>
              <a:latin typeface="Times New Roman" pitchFamily="18" charset="0"/>
              <a:cs typeface="Times New Roman" pitchFamily="18" charset="0"/>
            </a:endParaRPr>
          </a:p>
          <a:p>
            <a:pPr>
              <a:buFont typeface="Wingdings" pitchFamily="2" charset="2"/>
              <a:buChar char="Ø"/>
            </a:pPr>
            <a:r>
              <a:rPr lang="it-IT" sz="2400" dirty="0">
                <a:solidFill>
                  <a:srgbClr val="FFC000"/>
                </a:solidFill>
                <a:latin typeface="Times New Roman" pitchFamily="18" charset="0"/>
                <a:cs typeface="Times New Roman" pitchFamily="18" charset="0"/>
              </a:rPr>
              <a:t> </a:t>
            </a:r>
            <a:r>
              <a:rPr lang="it-IT" sz="2800" dirty="0">
                <a:solidFill>
                  <a:srgbClr val="FFC000"/>
                </a:solidFill>
                <a:latin typeface="Times New Roman" pitchFamily="18" charset="0"/>
                <a:cs typeface="Times New Roman" pitchFamily="18" charset="0"/>
              </a:rPr>
              <a:t>Si stupisce di non riconoscere nessuno di loro, ma Virgilio chiarisce che il carattere immondo del loro </a:t>
            </a:r>
            <a:r>
              <a:rPr lang="it-IT" sz="2800" dirty="0" smtClean="0">
                <a:solidFill>
                  <a:srgbClr val="FFC000"/>
                </a:solidFill>
                <a:latin typeface="Times New Roman" pitchFamily="18" charset="0"/>
                <a:cs typeface="Times New Roman" pitchFamily="18" charset="0"/>
              </a:rPr>
              <a:t>          peccato </a:t>
            </a:r>
            <a:r>
              <a:rPr lang="it-IT" sz="2800" dirty="0">
                <a:solidFill>
                  <a:srgbClr val="FFC000"/>
                </a:solidFill>
                <a:latin typeface="Times New Roman" pitchFamily="18" charset="0"/>
                <a:cs typeface="Times New Roman" pitchFamily="18" charset="0"/>
              </a:rPr>
              <a:t>ora li </a:t>
            </a:r>
            <a:r>
              <a:rPr lang="it-IT" sz="2800" dirty="0" smtClean="0">
                <a:solidFill>
                  <a:srgbClr val="FFC000"/>
                </a:solidFill>
                <a:latin typeface="Times New Roman" pitchFamily="18" charset="0"/>
                <a:cs typeface="Times New Roman" pitchFamily="18" charset="0"/>
              </a:rPr>
              <a:t>rende del </a:t>
            </a:r>
            <a:r>
              <a:rPr lang="it-IT" sz="2800" dirty="0">
                <a:solidFill>
                  <a:srgbClr val="FFC000"/>
                </a:solidFill>
                <a:latin typeface="Times New Roman" pitchFamily="18" charset="0"/>
                <a:cs typeface="Times New Roman" pitchFamily="18" charset="0"/>
              </a:rPr>
              <a:t>tutto irriconoscibili </a:t>
            </a:r>
          </a:p>
        </p:txBody>
      </p:sp>
      <p:sp>
        <p:nvSpPr>
          <p:cNvPr id="4" name="CasellaDiTesto 3"/>
          <p:cNvSpPr txBox="1"/>
          <p:nvPr/>
        </p:nvSpPr>
        <p:spPr>
          <a:xfrm>
            <a:off x="4572000" y="5264040"/>
            <a:ext cx="4392488"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Questi fuor </a:t>
            </a:r>
            <a:r>
              <a:rPr lang="it-IT" b="1" dirty="0" err="1">
                <a:latin typeface="Times New Roman" pitchFamily="18" charset="0"/>
                <a:cs typeface="Times New Roman" pitchFamily="18" charset="0"/>
              </a:rPr>
              <a:t>cherci</a:t>
            </a:r>
            <a:r>
              <a:rPr lang="it-IT" b="1" dirty="0">
                <a:latin typeface="Times New Roman" pitchFamily="18" charset="0"/>
                <a:cs typeface="Times New Roman" pitchFamily="18" charset="0"/>
              </a:rPr>
              <a:t>, che non han coperchio </a:t>
            </a:r>
            <a:br>
              <a:rPr lang="it-IT" b="1" dirty="0">
                <a:latin typeface="Times New Roman" pitchFamily="18" charset="0"/>
                <a:cs typeface="Times New Roman" pitchFamily="18" charset="0"/>
              </a:rPr>
            </a:br>
            <a:r>
              <a:rPr lang="it-IT" b="1" dirty="0" err="1">
                <a:latin typeface="Times New Roman" pitchFamily="18" charset="0"/>
                <a:cs typeface="Times New Roman" pitchFamily="18" charset="0"/>
              </a:rPr>
              <a:t>piloso</a:t>
            </a:r>
            <a:r>
              <a:rPr lang="it-IT" b="1" dirty="0">
                <a:latin typeface="Times New Roman" pitchFamily="18" charset="0"/>
                <a:cs typeface="Times New Roman" pitchFamily="18" charset="0"/>
              </a:rPr>
              <a:t> al capo, e papi e cardinali,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in cui usa avarizia il suo soperchio». </a:t>
            </a:r>
            <a:r>
              <a:rPr lang="it-IT" dirty="0"/>
              <a:t>    </a:t>
            </a:r>
          </a:p>
          <a:p>
            <a:pPr fontAlgn="auto">
              <a:spcBef>
                <a:spcPts val="0"/>
              </a:spcBef>
              <a:spcAft>
                <a:spcPts val="0"/>
              </a:spcAft>
              <a:defRPr/>
            </a:pPr>
            <a:endParaRPr lang="it-IT" dirty="0"/>
          </a:p>
          <a:p>
            <a:pPr fontAlgn="auto">
              <a:spcBef>
                <a:spcPts val="0"/>
              </a:spcBef>
              <a:spcAft>
                <a:spcPts val="0"/>
              </a:spcAft>
              <a:defRPr/>
            </a:pPr>
            <a:r>
              <a:rPr lang="it-IT" dirty="0"/>
              <a:t>Inferno</a:t>
            </a:r>
            <a:r>
              <a:rPr lang="it-IT" dirty="0">
                <a:latin typeface="+mj-lt"/>
              </a:rPr>
              <a:t> VII, 46-48</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asellaDiTesto 9"/>
          <p:cNvSpPr txBox="1">
            <a:spLocks noChangeArrowheads="1"/>
          </p:cNvSpPr>
          <p:nvPr/>
        </p:nvSpPr>
        <p:spPr bwMode="auto">
          <a:xfrm>
            <a:off x="250825" y="1412875"/>
            <a:ext cx="8424863" cy="3786188"/>
          </a:xfrm>
          <a:prstGeom prst="rect">
            <a:avLst/>
          </a:prstGeom>
          <a:noFill/>
          <a:ln w="9525">
            <a:noFill/>
            <a:miter lim="800000"/>
            <a:headEnd/>
            <a:tailEnd/>
          </a:ln>
        </p:spPr>
        <p:txBody>
          <a:bodyPr>
            <a:spAutoFit/>
          </a:bodyPr>
          <a:lstStyle/>
          <a:p>
            <a:r>
              <a:rPr lang="it-IT" dirty="0">
                <a:solidFill>
                  <a:srgbClr val="FFC000"/>
                </a:solidFill>
                <a:latin typeface="Times New Roman" pitchFamily="18" charset="0"/>
                <a:cs typeface="Times New Roman" pitchFamily="18" charset="0"/>
              </a:rPr>
              <a:t>                                      </a:t>
            </a:r>
            <a:r>
              <a:rPr lang="it-IT" sz="2400" dirty="0">
                <a:solidFill>
                  <a:srgbClr val="FFC000"/>
                </a:solidFill>
                <a:latin typeface="Times New Roman" pitchFamily="18" charset="0"/>
                <a:cs typeface="Times New Roman" pitchFamily="18" charset="0"/>
                <a:sym typeface="Wingdings" pitchFamily="2" charset="2"/>
              </a:rPr>
              <a:t></a:t>
            </a:r>
            <a:r>
              <a:rPr lang="it-IT" dirty="0">
                <a:solidFill>
                  <a:srgbClr val="FFC000"/>
                </a:solidFill>
                <a:latin typeface="Times New Roman" pitchFamily="18" charset="0"/>
                <a:cs typeface="Times New Roman" pitchFamily="18" charset="0"/>
              </a:rPr>
              <a:t> </a:t>
            </a:r>
            <a:r>
              <a:rPr lang="it-IT" sz="2400" dirty="0">
                <a:solidFill>
                  <a:srgbClr val="FFC000"/>
                </a:solidFill>
                <a:latin typeface="Times New Roman" pitchFamily="18" charset="0"/>
                <a:cs typeface="Times New Roman" pitchFamily="18" charset="0"/>
              </a:rPr>
              <a:t>Sono immersi nella palude formata dal fiume  </a:t>
            </a:r>
          </a:p>
          <a:p>
            <a:r>
              <a:rPr lang="it-IT" sz="2400" dirty="0">
                <a:solidFill>
                  <a:srgbClr val="FFC000"/>
                </a:solidFill>
                <a:latin typeface="Times New Roman" pitchFamily="18" charset="0"/>
                <a:cs typeface="Times New Roman" pitchFamily="18" charset="0"/>
              </a:rPr>
              <a:t>                             </a:t>
            </a:r>
            <a:r>
              <a:rPr lang="it-IT" sz="2400" dirty="0" err="1">
                <a:solidFill>
                  <a:srgbClr val="FFC000"/>
                </a:solidFill>
                <a:latin typeface="Times New Roman" pitchFamily="18" charset="0"/>
                <a:cs typeface="Times New Roman" pitchFamily="18" charset="0"/>
              </a:rPr>
              <a:t>Stige</a:t>
            </a:r>
            <a:r>
              <a:rPr lang="it-IT" sz="2400" dirty="0">
                <a:solidFill>
                  <a:srgbClr val="FFC000"/>
                </a:solidFill>
                <a:latin typeface="Times New Roman" pitchFamily="18" charset="0"/>
                <a:cs typeface="Times New Roman" pitchFamily="18" charset="0"/>
              </a:rPr>
              <a:t>, che circonda la città infernale di Dite, e          </a:t>
            </a:r>
          </a:p>
          <a:p>
            <a:r>
              <a:rPr lang="it-IT" sz="2400" dirty="0">
                <a:solidFill>
                  <a:srgbClr val="FFC000"/>
                </a:solidFill>
                <a:latin typeface="Times New Roman" pitchFamily="18" charset="0"/>
                <a:cs typeface="Times New Roman" pitchFamily="18" charset="0"/>
              </a:rPr>
              <a:t>                             si colpiscono continuamente con schiaffi, pugni, </a:t>
            </a:r>
          </a:p>
          <a:p>
            <a:r>
              <a:rPr lang="it-IT" sz="2400" dirty="0">
                <a:solidFill>
                  <a:srgbClr val="FFC000"/>
                </a:solidFill>
                <a:latin typeface="Times New Roman" pitchFamily="18" charset="0"/>
                <a:cs typeface="Times New Roman" pitchFamily="18" charset="0"/>
              </a:rPr>
              <a:t>                             morsi, arrivando persino a sbranarsi a vicenda; </a:t>
            </a:r>
          </a:p>
          <a:p>
            <a:r>
              <a:rPr lang="it-IT" sz="2400" dirty="0">
                <a:solidFill>
                  <a:srgbClr val="FFC000"/>
                </a:solidFill>
                <a:latin typeface="Times New Roman" pitchFamily="18" charset="0"/>
                <a:cs typeface="Times New Roman" pitchFamily="18" charset="0"/>
              </a:rPr>
              <a:t>                             </a:t>
            </a:r>
          </a:p>
          <a:p>
            <a:r>
              <a:rPr lang="it-IT" sz="2400" dirty="0">
                <a:solidFill>
                  <a:srgbClr val="FFC000"/>
                </a:solidFill>
                <a:latin typeface="Times New Roman" pitchFamily="18" charset="0"/>
                <a:cs typeface="Times New Roman" pitchFamily="18" charset="0"/>
                <a:sym typeface="Wingdings" pitchFamily="2" charset="2"/>
              </a:rPr>
              <a:t> C</a:t>
            </a:r>
            <a:r>
              <a:rPr lang="it-IT" sz="2400" dirty="0">
                <a:solidFill>
                  <a:srgbClr val="FFC000"/>
                </a:solidFill>
                <a:latin typeface="Times New Roman" pitchFamily="18" charset="0"/>
                <a:cs typeface="Times New Roman" pitchFamily="18" charset="0"/>
              </a:rPr>
              <a:t>onfitti nel limo, ce ne sono altri che con i loro sospiri e le loro parole fanno gorgogliare l’acqua alla superficie. Sono gli iracondi «tristi» che covarono l’ira dentro di  sé e ora si lamentano della loro sorte nella melma nera (“</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or ci </a:t>
            </a:r>
            <a:r>
              <a:rPr lang="it-IT" sz="2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attristiam</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ne la belletta negra</a:t>
            </a:r>
            <a:r>
              <a:rPr lang="it-IT" sz="2400" dirty="0">
                <a:solidFill>
                  <a:srgbClr val="FFC000"/>
                </a:solidFill>
                <a:latin typeface="Times New Roman" pitchFamily="18" charset="0"/>
                <a:cs typeface="Times New Roman" pitchFamily="18" charset="0"/>
              </a:rPr>
              <a:t>”)                                     </a:t>
            </a:r>
          </a:p>
        </p:txBody>
      </p:sp>
      <p:sp>
        <p:nvSpPr>
          <p:cNvPr id="2" name="Titolo 2"/>
          <p:cNvSpPr txBox="1">
            <a:spLocks/>
          </p:cNvSpPr>
          <p:nvPr/>
        </p:nvSpPr>
        <p:spPr>
          <a:xfrm>
            <a:off x="3635896" y="260648"/>
            <a:ext cx="2952328" cy="1080120"/>
          </a:xfrm>
          <a:prstGeom prst="rect">
            <a:avLst/>
          </a:prstGeom>
        </p:spPr>
        <p:txBody>
          <a:bodyPr/>
          <a:lstStyle/>
          <a:p>
            <a:pPr algn="ctr" fontAlgn="auto">
              <a:spcAft>
                <a:spcPts val="0"/>
              </a:spcAft>
              <a:defRPr/>
            </a:pPr>
            <a:r>
              <a:rPr lang="it-IT" sz="3200" b="1" spc="-100" dirty="0">
                <a:ln w="3200">
                  <a:solidFill>
                    <a:schemeClr val="bg2">
                      <a:shade val="75000"/>
                      <a:alpha val="25000"/>
                    </a:schemeClr>
                  </a:solidFill>
                  <a:prstDash val="solid"/>
                  <a:round/>
                </a:ln>
                <a:solidFill>
                  <a:srgbClr val="FFC000"/>
                </a:solidFill>
                <a:effectLst>
                  <a:innerShdw blurRad="50800" dist="25400" dir="13500000">
                    <a:prstClr val="black">
                      <a:alpha val="70000"/>
                    </a:prstClr>
                  </a:innerShdw>
                </a:effectLst>
                <a:latin typeface="Times New Roman" pitchFamily="18" charset="0"/>
                <a:ea typeface="+mj-ea"/>
                <a:cs typeface="Times New Roman" pitchFamily="18" charset="0"/>
              </a:rPr>
              <a:t>V CERCHIO                   IRACONDI</a:t>
            </a:r>
          </a:p>
        </p:txBody>
      </p:sp>
      <p:pic>
        <p:nvPicPr>
          <p:cNvPr id="48132" name="Picture 2" descr="http://www.google.it/url?sa=i&amp;source=images&amp;cd=&amp;docid=pxfwo9WKWEPbfM&amp;tbnid=hqsMunDkgjB5xM:&amp;ved=0CAUQjBwwAA&amp;url=http%3A%2F%2Fwww.italica.rai.it%2Fimmagini%2Fmonografie%2Fdante%2Ficonografia%2Fprot_232.jpg&amp;ei=a7GcUtyfKZKI7Aa7g4DQBA&amp;psig=AFQjCNHNj8S-2v58xXsQLxOIS6a8ZotYAw&amp;ust=1386087147747283"/>
          <p:cNvPicPr>
            <a:picLocks noChangeAspect="1" noChangeArrowheads="1"/>
          </p:cNvPicPr>
          <p:nvPr/>
        </p:nvPicPr>
        <p:blipFill>
          <a:blip r:embed="rId2" cstate="print"/>
          <a:srcRect/>
          <a:stretch>
            <a:fillRect/>
          </a:stretch>
        </p:blipFill>
        <p:spPr bwMode="auto">
          <a:xfrm>
            <a:off x="250825" y="188913"/>
            <a:ext cx="2066925" cy="2571750"/>
          </a:xfrm>
          <a:prstGeom prst="rect">
            <a:avLst/>
          </a:prstGeom>
          <a:noFill/>
          <a:ln w="9525">
            <a:noFill/>
            <a:miter lim="800000"/>
            <a:headEnd/>
            <a:tailEnd/>
          </a:ln>
        </p:spPr>
      </p:pic>
      <p:sp>
        <p:nvSpPr>
          <p:cNvPr id="5" name="CasellaDiTesto 4"/>
          <p:cNvSpPr txBox="1"/>
          <p:nvPr/>
        </p:nvSpPr>
        <p:spPr>
          <a:xfrm>
            <a:off x="250825" y="2781300"/>
            <a:ext cx="2089150" cy="246063"/>
          </a:xfrm>
          <a:prstGeom prst="rect">
            <a:avLst/>
          </a:prstGeom>
          <a:solidFill>
            <a:schemeClr val="accent1"/>
          </a:solidFill>
        </p:spPr>
        <p:txBody>
          <a:bodyPr>
            <a:spAutoFit/>
          </a:bodyPr>
          <a:lstStyle/>
          <a:p>
            <a:pPr algn="ctr" eaLnBrk="0" fontAlgn="t" hangingPunct="0">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a:solidFill>
                  <a:srgbClr val="000099"/>
                </a:solidFill>
                <a:latin typeface="Times New Roman" pitchFamily="18" charset="0"/>
                <a:cs typeface="Times New Roman" pitchFamily="18" charset="0"/>
              </a:rPr>
              <a:t>G. </a:t>
            </a:r>
            <a:r>
              <a:rPr lang="it-IT" sz="1000" b="1" dirty="0" err="1">
                <a:solidFill>
                  <a:srgbClr val="000099"/>
                </a:solidFill>
                <a:latin typeface="Times New Roman" pitchFamily="18" charset="0"/>
                <a:cs typeface="Times New Roman" pitchFamily="18" charset="0"/>
              </a:rPr>
              <a:t>Stradano</a:t>
            </a:r>
            <a:r>
              <a:rPr lang="it-IT" sz="1000" b="1" dirty="0">
                <a:solidFill>
                  <a:srgbClr val="000099"/>
                </a:solidFill>
                <a:latin typeface="Times New Roman" pitchFamily="18" charset="0"/>
                <a:cs typeface="Times New Roman" pitchFamily="18" charset="0"/>
              </a:rPr>
              <a:t>, 1587</a:t>
            </a:r>
          </a:p>
        </p:txBody>
      </p:sp>
      <p:pic>
        <p:nvPicPr>
          <p:cNvPr id="48134" name="Picture 4" descr="Picture"/>
          <p:cNvPicPr>
            <a:picLocks noChangeAspect="1" noChangeArrowheads="1"/>
          </p:cNvPicPr>
          <p:nvPr/>
        </p:nvPicPr>
        <p:blipFill>
          <a:blip r:embed="rId3" cstate="print"/>
          <a:srcRect/>
          <a:stretch>
            <a:fillRect/>
          </a:stretch>
        </p:blipFill>
        <p:spPr bwMode="auto">
          <a:xfrm>
            <a:off x="6156325" y="4402138"/>
            <a:ext cx="2832100" cy="2122487"/>
          </a:xfrm>
          <a:prstGeom prst="rect">
            <a:avLst/>
          </a:prstGeom>
          <a:noFill/>
          <a:ln w="9525">
            <a:noFill/>
            <a:miter lim="800000"/>
            <a:headEnd/>
            <a:tailEnd/>
          </a:ln>
        </p:spPr>
      </p:pic>
      <p:sp>
        <p:nvSpPr>
          <p:cNvPr id="48135" name="CasellaDiTesto 7"/>
          <p:cNvSpPr txBox="1">
            <a:spLocks noChangeArrowheads="1"/>
          </p:cNvSpPr>
          <p:nvPr/>
        </p:nvSpPr>
        <p:spPr bwMode="auto">
          <a:xfrm>
            <a:off x="3563938" y="2420938"/>
            <a:ext cx="4103687" cy="369887"/>
          </a:xfrm>
          <a:prstGeom prst="rect">
            <a:avLst/>
          </a:prstGeom>
          <a:noFill/>
          <a:ln w="9525">
            <a:noFill/>
            <a:miter lim="800000"/>
            <a:headEnd/>
            <a:tailEnd/>
          </a:ln>
        </p:spPr>
        <p:txBody>
          <a:bodyPr>
            <a:spAutoFit/>
          </a:bodyPr>
          <a:lstStyle/>
          <a:p>
            <a:endParaRPr lang="it-IT">
              <a:latin typeface="Constantia" pitchFamily="18" charset="0"/>
            </a:endParaRPr>
          </a:p>
        </p:txBody>
      </p:sp>
      <p:sp>
        <p:nvSpPr>
          <p:cNvPr id="48136" name="CasellaDiTesto 8"/>
          <p:cNvSpPr txBox="1">
            <a:spLocks noChangeArrowheads="1"/>
          </p:cNvSpPr>
          <p:nvPr/>
        </p:nvSpPr>
        <p:spPr bwMode="auto">
          <a:xfrm>
            <a:off x="6875463" y="6567488"/>
            <a:ext cx="2089150" cy="246062"/>
          </a:xfrm>
          <a:prstGeom prst="rect">
            <a:avLst/>
          </a:prstGeom>
          <a:solidFill>
            <a:schemeClr val="accent1"/>
          </a:solidFill>
          <a:ln w="9525">
            <a:noFill/>
            <a:miter lim="800000"/>
            <a:headEnd/>
            <a:tailEnd/>
          </a:ln>
        </p:spPr>
        <p:txBody>
          <a:bodyPr>
            <a:spAutoFit/>
          </a:bodyPr>
          <a:lstStyle/>
          <a:p>
            <a:pPr algn="ctr"/>
            <a:r>
              <a:rPr lang="it-IT" sz="1000" b="1">
                <a:solidFill>
                  <a:srgbClr val="000099"/>
                </a:solidFill>
                <a:latin typeface="Constantia" pitchFamily="18" charset="0"/>
              </a:rPr>
              <a:t>  </a:t>
            </a:r>
            <a:r>
              <a:rPr lang="it-IT" sz="1000" b="1">
                <a:solidFill>
                  <a:srgbClr val="000099"/>
                </a:solidFill>
                <a:latin typeface="Times New Roman" pitchFamily="18" charset="0"/>
                <a:cs typeface="Times New Roman" pitchFamily="18" charset="0"/>
              </a:rPr>
              <a:t>E. Delacroix, 1822</a:t>
            </a:r>
          </a:p>
        </p:txBody>
      </p:sp>
      <p:sp>
        <p:nvSpPr>
          <p:cNvPr id="11" name="CasellaDiTesto 10"/>
          <p:cNvSpPr txBox="1"/>
          <p:nvPr/>
        </p:nvSpPr>
        <p:spPr>
          <a:xfrm>
            <a:off x="251520" y="5301208"/>
            <a:ext cx="4392488" cy="1200329"/>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Lo buon maestro disse: «Figlio, or vedi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l’anime di color cui vinse l’ira;   </a:t>
            </a:r>
          </a:p>
          <a:p>
            <a:pPr fontAlgn="auto">
              <a:spcBef>
                <a:spcPts val="0"/>
              </a:spcBef>
              <a:spcAft>
                <a:spcPts val="0"/>
              </a:spcAft>
              <a:defRPr/>
            </a:pPr>
            <a:endParaRPr lang="it-IT" dirty="0"/>
          </a:p>
          <a:p>
            <a:pPr fontAlgn="auto">
              <a:spcBef>
                <a:spcPts val="0"/>
              </a:spcBef>
              <a:spcAft>
                <a:spcPts val="0"/>
              </a:spcAft>
              <a:defRPr/>
            </a:pPr>
            <a:r>
              <a:rPr lang="it-IT" dirty="0"/>
              <a:t>Inferno</a:t>
            </a:r>
            <a:r>
              <a:rPr lang="it-IT" dirty="0">
                <a:latin typeface="+mj-lt"/>
              </a:rPr>
              <a:t> VII, 115-116</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www.google.it/url?sa=i&amp;source=images&amp;cd=&amp;docid=pawSP6HJRsRRnM&amp;tbnid=OGXJmX-9jwIAQM:&amp;ved=0CAUQjBwwAA&amp;url=http%3A%2F%2Fupload.wikimedia.org%2Fwikipedia%2Fcommons%2F6%2F65%2FInf._08_Filippo_Argenti%2C_Giovanni_di_Paolo_(c.1403%25E2%2580%25931483).jpg&amp;ei=SSifUru6B6yp7AazqoGIAQ&amp;psig=AFQjCNFKM5aVfZ3Ag0ge5asoKgA7L-m7nA&amp;ust=1386248649195497"/>
          <p:cNvPicPr>
            <a:picLocks noChangeAspect="1" noChangeArrowheads="1"/>
          </p:cNvPicPr>
          <p:nvPr/>
        </p:nvPicPr>
        <p:blipFill>
          <a:blip r:embed="rId2" cstate="print"/>
          <a:srcRect/>
          <a:stretch>
            <a:fillRect/>
          </a:stretch>
        </p:blipFill>
        <p:spPr bwMode="auto">
          <a:xfrm>
            <a:off x="179388" y="115888"/>
            <a:ext cx="3778250" cy="1944687"/>
          </a:xfrm>
          <a:prstGeom prst="rect">
            <a:avLst/>
          </a:prstGeom>
          <a:noFill/>
          <a:ln w="9525">
            <a:noFill/>
            <a:miter lim="800000"/>
            <a:headEnd/>
            <a:tailEnd/>
          </a:ln>
        </p:spPr>
      </p:pic>
      <p:sp>
        <p:nvSpPr>
          <p:cNvPr id="4" name="CasellaDiTesto 3"/>
          <p:cNvSpPr txBox="1"/>
          <p:nvPr/>
        </p:nvSpPr>
        <p:spPr>
          <a:xfrm>
            <a:off x="179388" y="2092325"/>
            <a:ext cx="2447925" cy="246063"/>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err="1">
                <a:solidFill>
                  <a:srgbClr val="000099"/>
                </a:solidFill>
                <a:latin typeface="+mn-lt"/>
                <a:cs typeface="+mn-cs"/>
              </a:rPr>
              <a:t>Priamo</a:t>
            </a:r>
            <a:r>
              <a:rPr lang="it-IT" sz="1000" b="1" dirty="0">
                <a:solidFill>
                  <a:srgbClr val="000099"/>
                </a:solidFill>
                <a:latin typeface="+mn-lt"/>
                <a:cs typeface="+mn-cs"/>
              </a:rPr>
              <a:t> della Quercia (XV secolo)</a:t>
            </a:r>
          </a:p>
        </p:txBody>
      </p:sp>
      <p:sp>
        <p:nvSpPr>
          <p:cNvPr id="5" name="Titolo 2"/>
          <p:cNvSpPr txBox="1">
            <a:spLocks/>
          </p:cNvSpPr>
          <p:nvPr/>
        </p:nvSpPr>
        <p:spPr>
          <a:xfrm>
            <a:off x="4211960" y="124842"/>
            <a:ext cx="4392488" cy="1944216"/>
          </a:xfrm>
          <a:prstGeom prst="rect">
            <a:avLst/>
          </a:prstGeom>
        </p:spPr>
        <p:txBody>
          <a:bodyPr/>
          <a:lstStyle/>
          <a:p>
            <a:pPr fontAlgn="auto">
              <a:spcAft>
                <a:spcPts val="0"/>
              </a:spcAft>
              <a:defRPr/>
            </a:pPr>
            <a:r>
              <a:rPr lang="it-IT" sz="2800" spc="-100" dirty="0">
                <a:ln w="3200">
                  <a:solidFill>
                    <a:schemeClr val="bg2">
                      <a:shade val="75000"/>
                      <a:alpha val="25000"/>
                    </a:schemeClr>
                  </a:solidFill>
                  <a:prstDash val="solid"/>
                  <a:round/>
                </a:ln>
                <a:solidFill>
                  <a:srgbClr val="FFC000"/>
                </a:solidFill>
                <a:latin typeface="Times New Roman" pitchFamily="18" charset="0"/>
                <a:ea typeface="+mj-ea"/>
                <a:cs typeface="Times New Roman" pitchFamily="18" charset="0"/>
              </a:rPr>
              <a:t>Odio di Dante nei confronti            di </a:t>
            </a:r>
            <a:r>
              <a:rPr lang="it-IT" sz="2800" spc="-100" dirty="0">
                <a:ln w="3200">
                  <a:solidFill>
                    <a:schemeClr val="bg2">
                      <a:shade val="75000"/>
                      <a:alpha val="25000"/>
                    </a:schemeClr>
                  </a:solidFill>
                  <a:prstDash val="solid"/>
                  <a:round/>
                </a:ln>
                <a:solidFill>
                  <a:srgbClr val="FFC000"/>
                </a:solidFill>
                <a:effectLst>
                  <a:outerShdw blurRad="38100" dist="38100" dir="2700000" algn="tl">
                    <a:srgbClr val="000000">
                      <a:alpha val="43137"/>
                    </a:srgbClr>
                  </a:outerShdw>
                </a:effectLst>
                <a:latin typeface="Times New Roman" pitchFamily="18" charset="0"/>
                <a:ea typeface="+mj-ea"/>
                <a:cs typeface="Times New Roman" pitchFamily="18" charset="0"/>
              </a:rPr>
              <a:t>Filippo Argenti </a:t>
            </a:r>
            <a:r>
              <a:rPr lang="it-IT" sz="2800" spc="-100" dirty="0">
                <a:ln w="3200">
                  <a:solidFill>
                    <a:schemeClr val="bg2">
                      <a:shade val="75000"/>
                      <a:alpha val="25000"/>
                    </a:schemeClr>
                  </a:solidFill>
                  <a:prstDash val="solid"/>
                  <a:round/>
                </a:ln>
                <a:solidFill>
                  <a:srgbClr val="FFC000"/>
                </a:solidFill>
                <a:latin typeface="Times New Roman" pitchFamily="18" charset="0"/>
                <a:ea typeface="+mj-ea"/>
                <a:cs typeface="Times New Roman" pitchFamily="18" charset="0"/>
              </a:rPr>
              <a:t>(“</a:t>
            </a:r>
            <a:r>
              <a:rPr lang="it-IT" sz="2800" b="1" spc="-100" dirty="0">
                <a:ln w="3200">
                  <a:solidFill>
                    <a:schemeClr val="bg2">
                      <a:shade val="75000"/>
                      <a:alpha val="25000"/>
                    </a:schemeClr>
                  </a:solidFill>
                  <a:prstDash val="solid"/>
                  <a:round/>
                </a:ln>
                <a:solidFill>
                  <a:srgbClr val="FFC000"/>
                </a:solidFill>
                <a:effectLst>
                  <a:outerShdw blurRad="38100" dist="38100" dir="2700000" algn="tl">
                    <a:srgbClr val="000000">
                      <a:alpha val="43137"/>
                    </a:srgbClr>
                  </a:outerShdw>
                </a:effectLst>
                <a:latin typeface="Times New Roman" pitchFamily="18" charset="0"/>
                <a:ea typeface="+mj-ea"/>
                <a:cs typeface="Times New Roman" pitchFamily="18" charset="0"/>
              </a:rPr>
              <a:t>spirito maledetto</a:t>
            </a:r>
            <a:r>
              <a:rPr lang="it-IT" sz="2800" spc="-100" dirty="0">
                <a:ln w="3200">
                  <a:solidFill>
                    <a:schemeClr val="bg2">
                      <a:shade val="75000"/>
                      <a:alpha val="25000"/>
                    </a:schemeClr>
                  </a:solidFill>
                  <a:prstDash val="solid"/>
                  <a:round/>
                </a:ln>
                <a:solidFill>
                  <a:srgbClr val="FFC000"/>
                </a:solidFill>
                <a:latin typeface="Times New Roman" pitchFamily="18" charset="0"/>
                <a:ea typeface="+mj-ea"/>
                <a:cs typeface="Times New Roman" pitchFamily="18" charset="0"/>
              </a:rPr>
              <a:t>”) caso unico in tutto                    il poema </a:t>
            </a:r>
          </a:p>
        </p:txBody>
      </p:sp>
      <p:sp>
        <p:nvSpPr>
          <p:cNvPr id="49157" name="CasellaDiTesto 5"/>
          <p:cNvSpPr txBox="1">
            <a:spLocks noChangeArrowheads="1"/>
          </p:cNvSpPr>
          <p:nvPr/>
        </p:nvSpPr>
        <p:spPr bwMode="auto">
          <a:xfrm>
            <a:off x="179388" y="2309813"/>
            <a:ext cx="8713787" cy="4432300"/>
          </a:xfrm>
          <a:prstGeom prst="rect">
            <a:avLst/>
          </a:prstGeom>
          <a:noFill/>
          <a:ln w="9525">
            <a:noFill/>
            <a:miter lim="800000"/>
            <a:headEnd/>
            <a:tailEnd/>
          </a:ln>
        </p:spPr>
        <p:txBody>
          <a:bodyPr>
            <a:spAutoFit/>
          </a:bodyPr>
          <a:lstStyle/>
          <a:p>
            <a:r>
              <a:rPr lang="it-IT" sz="2400" dirty="0">
                <a:solidFill>
                  <a:srgbClr val="FFC000"/>
                </a:solidFill>
                <a:latin typeface="Times New Roman" pitchFamily="18" charset="0"/>
                <a:cs typeface="Times New Roman" pitchFamily="18" charset="0"/>
              </a:rPr>
              <a:t>Guelfo di parte Nera e quindi avverso a Dante, si oppose tenacemente al ritorno del poeta in patria dopo l’esilio e pare che la sua famiglia, ostile agli Alighieri, si sia impadronita dei beni dell’esule</a:t>
            </a:r>
            <a:r>
              <a:rPr lang="it-IT" dirty="0">
                <a:latin typeface="Constantia" pitchFamily="18" charset="0"/>
              </a:rPr>
              <a:t/>
            </a:r>
            <a:br>
              <a:rPr lang="it-IT" dirty="0">
                <a:latin typeface="Constantia" pitchFamily="18" charset="0"/>
              </a:rPr>
            </a:br>
            <a:endParaRPr lang="it-IT" dirty="0">
              <a:latin typeface="Constantia" pitchFamily="18" charset="0"/>
            </a:endParaRPr>
          </a:p>
          <a:p>
            <a:r>
              <a:rPr lang="it-IT" sz="2400" dirty="0">
                <a:solidFill>
                  <a:srgbClr val="FFC000"/>
                </a:solidFill>
                <a:latin typeface="Times New Roman" pitchFamily="18" charset="0"/>
                <a:cs typeface="Times New Roman" pitchFamily="18" charset="0"/>
              </a:rPr>
              <a:t>Dante pronuncia contro di lui parole di </a:t>
            </a:r>
            <a:r>
              <a:rPr lang="it-IT" sz="2400" u="sng" dirty="0">
                <a:solidFill>
                  <a:srgbClr val="FFC000"/>
                </a:solidFill>
                <a:latin typeface="Times New Roman" pitchFamily="18" charset="0"/>
                <a:cs typeface="Times New Roman" pitchFamily="18" charset="0"/>
              </a:rPr>
              <a:t>disprezzo</a:t>
            </a:r>
            <a:r>
              <a:rPr lang="it-IT" sz="2400" dirty="0">
                <a:solidFill>
                  <a:srgbClr val="FFC000"/>
                </a:solidFill>
                <a:latin typeface="Times New Roman" pitchFamily="18" charset="0"/>
                <a:cs typeface="Times New Roman" pitchFamily="18" charset="0"/>
              </a:rPr>
              <a:t> e </a:t>
            </a:r>
            <a:r>
              <a:rPr lang="it-IT" sz="2400" u="sng" dirty="0">
                <a:solidFill>
                  <a:srgbClr val="FFC000"/>
                </a:solidFill>
                <a:latin typeface="Times New Roman" pitchFamily="18" charset="0"/>
                <a:cs typeface="Times New Roman" pitchFamily="18" charset="0"/>
              </a:rPr>
              <a:t>condanna</a:t>
            </a:r>
            <a:r>
              <a:rPr lang="it-IT" sz="2400" dirty="0">
                <a:solidFill>
                  <a:srgbClr val="FFC000"/>
                </a:solidFill>
                <a:latin typeface="Times New Roman" pitchFamily="18" charset="0"/>
                <a:cs typeface="Times New Roman" pitchFamily="18" charset="0"/>
              </a:rPr>
              <a:t> (“</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ma tu chi </a:t>
            </a:r>
            <a:r>
              <a:rPr lang="it-IT" sz="2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se’</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che sì </a:t>
            </a:r>
            <a:r>
              <a:rPr lang="it-IT" sz="2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se’</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fatto brutto</a:t>
            </a:r>
            <a:r>
              <a:rPr lang="it-IT" sz="2400" b="1" dirty="0">
                <a:solidFill>
                  <a:srgbClr val="FFC000"/>
                </a:solidFill>
                <a:latin typeface="Times New Roman" pitchFamily="18" charset="0"/>
                <a:cs typeface="Times New Roman" pitchFamily="18" charset="0"/>
              </a:rPr>
              <a:t>?</a:t>
            </a:r>
            <a:r>
              <a:rPr lang="it-IT" sz="2400" dirty="0">
                <a:solidFill>
                  <a:srgbClr val="FFC000"/>
                </a:solidFill>
                <a:latin typeface="Times New Roman" pitchFamily="18" charset="0"/>
                <a:cs typeface="Times New Roman" pitchFamily="18" charset="0"/>
              </a:rPr>
              <a:t>”) ed esprime il desiderio di “</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vederlo</a:t>
            </a:r>
            <a:r>
              <a:rPr lang="it-IT" sz="2400" b="1" dirty="0">
                <a:solidFill>
                  <a:srgbClr val="FFC000"/>
                </a:solidFill>
                <a:latin typeface="Times New Roman" pitchFamily="18" charset="0"/>
                <a:cs typeface="Times New Roman" pitchFamily="18" charset="0"/>
              </a:rPr>
              <a:t> </a:t>
            </a:r>
            <a:r>
              <a:rPr lang="it-IT" sz="2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attuffare</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in questa broda</a:t>
            </a:r>
            <a:r>
              <a:rPr lang="it-IT" sz="2400" dirty="0">
                <a:solidFill>
                  <a:srgbClr val="FFC000"/>
                </a:solidFill>
                <a:latin typeface="Times New Roman" pitchFamily="18" charset="0"/>
                <a:cs typeface="Times New Roman" pitchFamily="18" charset="0"/>
              </a:rPr>
              <a:t>”; Virgilio gli risponderà  che presto godrà dello spettacolo di un’ulteriore punizione dell’avversario; e infatti le “</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fangose genti</a:t>
            </a:r>
            <a:r>
              <a:rPr lang="it-IT" sz="2400" dirty="0">
                <a:solidFill>
                  <a:srgbClr val="FFC000"/>
                </a:solidFill>
                <a:latin typeface="Times New Roman" pitchFamily="18" charset="0"/>
                <a:cs typeface="Times New Roman" pitchFamily="18" charset="0"/>
              </a:rPr>
              <a:t>” ne fanno strazio; Dante loda e ringrazia Dio d’avergli concesso di vedere ciò (“</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che Dio ancor ne lodo e ne ringrazio</a:t>
            </a:r>
            <a:r>
              <a:rPr lang="it-IT" sz="2400" dirty="0">
                <a:solidFill>
                  <a:srgbClr val="FFC000"/>
                </a:solidFill>
                <a:latin typeface="Times New Roman" pitchFamily="18" charset="0"/>
                <a:cs typeface="Times New Roman" pitchFamily="18" charset="0"/>
              </a:rPr>
              <a:t>”</a:t>
            </a:r>
            <a:r>
              <a:rPr lang="it-IT" sz="2400" dirty="0">
                <a:solidFill>
                  <a:srgbClr val="FFC000"/>
                </a:solidFill>
                <a:latin typeface="Constantia" pitchFamily="18" charset="0"/>
              </a:rPr>
              <a:t>);  Filippo è solo contro tutti, non può sfogar la sua ira che contro sé stesso (“</a:t>
            </a:r>
            <a:r>
              <a:rPr lang="it-IT" sz="2400" b="1" dirty="0">
                <a:solidFill>
                  <a:srgbClr val="FFC000"/>
                </a:solidFill>
                <a:effectLst>
                  <a:outerShdw blurRad="38100" dist="38100" dir="2700000" algn="tl">
                    <a:srgbClr val="000000">
                      <a:alpha val="43137"/>
                    </a:srgbClr>
                  </a:outerShdw>
                </a:effectLst>
                <a:latin typeface="Constantia" pitchFamily="18" charset="0"/>
              </a:rPr>
              <a:t>in sé </a:t>
            </a:r>
            <a:r>
              <a:rPr lang="it-IT" sz="2400" b="1" dirty="0" err="1">
                <a:solidFill>
                  <a:srgbClr val="FFC000"/>
                </a:solidFill>
                <a:effectLst>
                  <a:outerShdw blurRad="38100" dist="38100" dir="2700000" algn="tl">
                    <a:srgbClr val="000000">
                      <a:alpha val="43137"/>
                    </a:srgbClr>
                  </a:outerShdw>
                </a:effectLst>
                <a:latin typeface="Constantia" pitchFamily="18" charset="0"/>
              </a:rPr>
              <a:t>medesmo</a:t>
            </a:r>
            <a:r>
              <a:rPr lang="it-IT" sz="2400" b="1" dirty="0">
                <a:solidFill>
                  <a:srgbClr val="FFC000"/>
                </a:solidFill>
                <a:effectLst>
                  <a:outerShdw blurRad="38100" dist="38100" dir="2700000" algn="tl">
                    <a:srgbClr val="000000">
                      <a:alpha val="43137"/>
                    </a:srgbClr>
                  </a:outerShdw>
                </a:effectLst>
                <a:latin typeface="Constantia" pitchFamily="18" charset="0"/>
              </a:rPr>
              <a:t> si </a:t>
            </a:r>
            <a:r>
              <a:rPr lang="it-IT" sz="2400" b="1" dirty="0" err="1" smtClean="0">
                <a:solidFill>
                  <a:srgbClr val="FFC000"/>
                </a:solidFill>
                <a:effectLst>
                  <a:outerShdw blurRad="38100" dist="38100" dir="2700000" algn="tl">
                    <a:srgbClr val="000000">
                      <a:alpha val="43137"/>
                    </a:srgbClr>
                  </a:outerShdw>
                </a:effectLst>
                <a:latin typeface="Constantia" pitchFamily="18" charset="0"/>
              </a:rPr>
              <a:t>volvea</a:t>
            </a:r>
            <a:r>
              <a:rPr lang="it-IT" sz="2400" b="1" dirty="0" smtClean="0">
                <a:solidFill>
                  <a:srgbClr val="FFC000"/>
                </a:solidFill>
                <a:effectLst>
                  <a:outerShdw blurRad="38100" dist="38100" dir="2700000" algn="tl">
                    <a:srgbClr val="000000">
                      <a:alpha val="43137"/>
                    </a:srgbClr>
                  </a:outerShdw>
                </a:effectLst>
                <a:latin typeface="Constantia" pitchFamily="18" charset="0"/>
              </a:rPr>
              <a:t> </a:t>
            </a:r>
            <a:r>
              <a:rPr lang="it-IT" sz="2400" b="1" dirty="0" err="1" smtClean="0">
                <a:solidFill>
                  <a:srgbClr val="FFC000"/>
                </a:solidFill>
                <a:effectLst>
                  <a:outerShdw blurRad="38100" dist="38100" dir="2700000" algn="tl">
                    <a:srgbClr val="000000">
                      <a:alpha val="43137"/>
                    </a:srgbClr>
                  </a:outerShdw>
                </a:effectLst>
                <a:latin typeface="Constantia" pitchFamily="18" charset="0"/>
              </a:rPr>
              <a:t>co</a:t>
            </a:r>
            <a:r>
              <a:rPr lang="it-IT" sz="2400" b="1" dirty="0">
                <a:solidFill>
                  <a:srgbClr val="FFC000"/>
                </a:solidFill>
                <a:effectLst>
                  <a:outerShdw blurRad="38100" dist="38100" dir="2700000" algn="tl">
                    <a:srgbClr val="000000">
                      <a:alpha val="43137"/>
                    </a:srgbClr>
                  </a:outerShdw>
                </a:effectLst>
                <a:latin typeface="Constantia" pitchFamily="18" charset="0"/>
              </a:rPr>
              <a:t>’ denti</a:t>
            </a:r>
            <a:r>
              <a:rPr lang="it-IT" sz="2400" dirty="0">
                <a:solidFill>
                  <a:srgbClr val="FFC000"/>
                </a:solidFill>
                <a:latin typeface="Constantia" pitchFamily="18" charset="0"/>
              </a:rPr>
              <a:t>”)</a:t>
            </a:r>
            <a:r>
              <a:rPr lang="it-IT" sz="2400" dirty="0">
                <a:solidFill>
                  <a:srgbClr val="FFC000"/>
                </a:solidFill>
                <a:latin typeface="Times New Roman" pitchFamily="18" charset="0"/>
                <a:cs typeface="Times New Roman" pitchFamily="18" charset="0"/>
              </a:rPr>
              <a:t> </a:t>
            </a:r>
            <a:endParaRPr lang="it-IT" dirty="0">
              <a:latin typeface="Constantia"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asellaDiTesto 3"/>
          <p:cNvSpPr txBox="1">
            <a:spLocks noChangeArrowheads="1"/>
          </p:cNvSpPr>
          <p:nvPr/>
        </p:nvSpPr>
        <p:spPr bwMode="auto">
          <a:xfrm>
            <a:off x="323850" y="417513"/>
            <a:ext cx="8604250" cy="4524375"/>
          </a:xfrm>
          <a:prstGeom prst="rect">
            <a:avLst/>
          </a:prstGeom>
          <a:noFill/>
          <a:ln w="9525">
            <a:noFill/>
            <a:miter lim="800000"/>
            <a:headEnd/>
            <a:tailEnd/>
          </a:ln>
        </p:spPr>
        <p:txBody>
          <a:bodyPr>
            <a:spAutoFit/>
          </a:bodyPr>
          <a:lstStyle/>
          <a:p>
            <a:pPr>
              <a:buFont typeface="Wingdings" pitchFamily="2" charset="2"/>
              <a:buChar char="Ø"/>
            </a:pPr>
            <a:r>
              <a:rPr lang="it-IT" sz="2400" dirty="0">
                <a:solidFill>
                  <a:srgbClr val="FFC000"/>
                </a:solidFill>
                <a:latin typeface="Times New Roman" pitchFamily="18" charset="0"/>
                <a:cs typeface="Times New Roman" pitchFamily="18" charset="0"/>
              </a:rPr>
              <a:t> Lo sprezzo di Dante non è solo per Filippo Argenti, ma è per tutta la casata degli </a:t>
            </a:r>
            <a:r>
              <a:rPr lang="it-IT" sz="2400" dirty="0" err="1">
                <a:solidFill>
                  <a:srgbClr val="FFC000"/>
                </a:solidFill>
                <a:latin typeface="Times New Roman" pitchFamily="18" charset="0"/>
                <a:cs typeface="Times New Roman" pitchFamily="18" charset="0"/>
              </a:rPr>
              <a:t>Adimari</a:t>
            </a:r>
            <a:r>
              <a:rPr lang="it-IT" sz="2400" dirty="0">
                <a:solidFill>
                  <a:srgbClr val="FFC000"/>
                </a:solidFill>
                <a:latin typeface="Times New Roman" pitchFamily="18" charset="0"/>
                <a:cs typeface="Times New Roman" pitchFamily="18" charset="0"/>
              </a:rPr>
              <a:t> (riflesso delle </a:t>
            </a:r>
            <a:r>
              <a:rPr lang="it-IT" sz="2400" dirty="0" err="1">
                <a:solidFill>
                  <a:srgbClr val="FFC000"/>
                </a:solidFill>
                <a:latin typeface="Times New Roman" pitchFamily="18" charset="0"/>
                <a:cs typeface="Times New Roman" pitchFamily="18" charset="0"/>
              </a:rPr>
              <a:t>umilazioni</a:t>
            </a:r>
            <a:r>
              <a:rPr lang="it-IT" sz="2400" dirty="0">
                <a:solidFill>
                  <a:srgbClr val="FFC000"/>
                </a:solidFill>
                <a:latin typeface="Times New Roman" pitchFamily="18" charset="0"/>
                <a:cs typeface="Times New Roman" pitchFamily="18" charset="0"/>
              </a:rPr>
              <a:t> a cui a Firenze semplici cittadini o anche piccoli nobili, come erano gli Alighieri, erano esposti da parte di certe famiglie magnatizie) </a:t>
            </a:r>
          </a:p>
          <a:p>
            <a:endParaRPr lang="it-IT" sz="2400" dirty="0">
              <a:solidFill>
                <a:srgbClr val="FFC000"/>
              </a:solidFill>
              <a:latin typeface="Times New Roman" pitchFamily="18" charset="0"/>
              <a:cs typeface="Times New Roman" pitchFamily="18" charset="0"/>
            </a:endParaRPr>
          </a:p>
          <a:p>
            <a:pPr>
              <a:buFont typeface="Wingdings" pitchFamily="2" charset="2"/>
              <a:buChar char="Ø"/>
            </a:pPr>
            <a:r>
              <a:rPr lang="it-IT" sz="2400" dirty="0">
                <a:solidFill>
                  <a:srgbClr val="FFC000"/>
                </a:solidFill>
                <a:latin typeface="Times New Roman" pitchFamily="18" charset="0"/>
                <a:cs typeface="Times New Roman" pitchFamily="18" charset="0"/>
              </a:rPr>
              <a:t> Alla famiglia di Filippo Argenti appartiene anche  </a:t>
            </a:r>
            <a:r>
              <a:rPr lang="it-IT" sz="2400" dirty="0" err="1">
                <a:solidFill>
                  <a:srgbClr val="FFC000"/>
                </a:solidFill>
                <a:latin typeface="Times New Roman" pitchFamily="18" charset="0"/>
                <a:cs typeface="Times New Roman" pitchFamily="18" charset="0"/>
              </a:rPr>
              <a:t>Tegghiaio</a:t>
            </a:r>
            <a:r>
              <a:rPr lang="it-IT" sz="2400" dirty="0">
                <a:solidFill>
                  <a:srgbClr val="FFC000"/>
                </a:solidFill>
                <a:latin typeface="Times New Roman" pitchFamily="18" charset="0"/>
                <a:cs typeface="Times New Roman" pitchFamily="18" charset="0"/>
              </a:rPr>
              <a:t> </a:t>
            </a:r>
            <a:r>
              <a:rPr lang="it-IT" sz="2400" dirty="0" err="1">
                <a:solidFill>
                  <a:srgbClr val="FFC000"/>
                </a:solidFill>
                <a:latin typeface="Times New Roman" pitchFamily="18" charset="0"/>
                <a:cs typeface="Times New Roman" pitchFamily="18" charset="0"/>
              </a:rPr>
              <a:t>Aldobrandi</a:t>
            </a:r>
            <a:r>
              <a:rPr lang="it-IT" sz="2400" dirty="0">
                <a:solidFill>
                  <a:srgbClr val="FFC000"/>
                </a:solidFill>
                <a:latin typeface="Times New Roman" pitchFamily="18" charset="0"/>
                <a:cs typeface="Times New Roman" pitchFamily="18" charset="0"/>
              </a:rPr>
              <a:t>, che compare tra i sodomiti del VII Cerchio (“</a:t>
            </a:r>
            <a:r>
              <a:rPr lang="it-IT" sz="2400" b="1" dirty="0">
                <a:solidFill>
                  <a:srgbClr val="FFC000"/>
                </a:solidFill>
                <a:effectLst>
                  <a:outerShdw blurRad="38100" dist="38100" dir="2700000" algn="tl">
                    <a:srgbClr val="000000">
                      <a:alpha val="43137"/>
                    </a:srgbClr>
                  </a:outerShdw>
                </a:effectLst>
                <a:latin typeface="Constantia" pitchFamily="18" charset="0"/>
              </a:rPr>
              <a:t>L’altro,</a:t>
            </a:r>
            <a:r>
              <a:rPr lang="it-IT" sz="2400" dirty="0">
                <a:solidFill>
                  <a:srgbClr val="FFC000"/>
                </a:solidFill>
                <a:effectLst>
                  <a:outerShdw blurRad="38100" dist="38100" dir="2700000" algn="tl">
                    <a:srgbClr val="000000">
                      <a:alpha val="43137"/>
                    </a:srgbClr>
                  </a:outerShdw>
                </a:effectLst>
                <a:latin typeface="Constantia" pitchFamily="18" charset="0"/>
              </a:rPr>
              <a:t> </a:t>
            </a:r>
            <a:r>
              <a:rPr lang="it-IT" sz="2400" b="1" dirty="0">
                <a:solidFill>
                  <a:srgbClr val="FFC000"/>
                </a:solidFill>
                <a:effectLst>
                  <a:outerShdw blurRad="38100" dist="38100" dir="2700000" algn="tl">
                    <a:srgbClr val="000000">
                      <a:alpha val="43137"/>
                    </a:srgbClr>
                  </a:outerShdw>
                </a:effectLst>
                <a:latin typeface="Constantia" pitchFamily="18" charset="0"/>
              </a:rPr>
              <a:t>ch’appresso me la rena trita, è </a:t>
            </a:r>
            <a:r>
              <a:rPr lang="it-IT" sz="2400" b="1" dirty="0" err="1">
                <a:solidFill>
                  <a:srgbClr val="FFC000"/>
                </a:solidFill>
                <a:effectLst>
                  <a:outerShdw blurRad="38100" dist="38100" dir="2700000" algn="tl">
                    <a:srgbClr val="000000">
                      <a:alpha val="43137"/>
                    </a:srgbClr>
                  </a:outerShdw>
                </a:effectLst>
                <a:latin typeface="Constantia" pitchFamily="18" charset="0"/>
              </a:rPr>
              <a:t>Tegghiaio</a:t>
            </a:r>
            <a:r>
              <a:rPr lang="it-IT" sz="2400" b="1" dirty="0">
                <a:solidFill>
                  <a:srgbClr val="FFC000"/>
                </a:solidFill>
                <a:effectLst>
                  <a:outerShdw blurRad="38100" dist="38100" dir="2700000" algn="tl">
                    <a:srgbClr val="000000">
                      <a:alpha val="43137"/>
                    </a:srgbClr>
                  </a:outerShdw>
                </a:effectLst>
                <a:latin typeface="Constantia" pitchFamily="18" charset="0"/>
              </a:rPr>
              <a:t> </a:t>
            </a:r>
            <a:r>
              <a:rPr lang="it-IT" sz="2400" b="1" dirty="0" err="1">
                <a:solidFill>
                  <a:srgbClr val="FFC000"/>
                </a:solidFill>
                <a:effectLst>
                  <a:outerShdw blurRad="38100" dist="38100" dir="2700000" algn="tl">
                    <a:srgbClr val="000000">
                      <a:alpha val="43137"/>
                    </a:srgbClr>
                  </a:outerShdw>
                </a:effectLst>
                <a:latin typeface="Constantia" pitchFamily="18" charset="0"/>
              </a:rPr>
              <a:t>Aldobrandi</a:t>
            </a:r>
            <a:r>
              <a:rPr lang="it-IT" sz="2400" dirty="0">
                <a:solidFill>
                  <a:srgbClr val="FFC000"/>
                </a:solidFill>
                <a:latin typeface="Constantia" pitchFamily="18" charset="0"/>
              </a:rPr>
              <a:t>”) </a:t>
            </a:r>
          </a:p>
          <a:p>
            <a:pPr>
              <a:buFont typeface="Wingdings" pitchFamily="2" charset="2"/>
              <a:buChar char="Ø"/>
            </a:pPr>
            <a:endParaRPr lang="it-IT" sz="2400" dirty="0">
              <a:solidFill>
                <a:srgbClr val="FFC000"/>
              </a:solidFill>
              <a:latin typeface="Times New Roman" pitchFamily="18" charset="0"/>
              <a:cs typeface="Times New Roman" pitchFamily="18" charset="0"/>
            </a:endParaRPr>
          </a:p>
          <a:p>
            <a:pPr>
              <a:buFont typeface="Wingdings" pitchFamily="2" charset="2"/>
              <a:buChar char="Ø"/>
            </a:pPr>
            <a:r>
              <a:rPr lang="it-IT" sz="2400" dirty="0">
                <a:solidFill>
                  <a:srgbClr val="FFC000"/>
                </a:solidFill>
                <a:latin typeface="Times New Roman" pitchFamily="18" charset="0"/>
                <a:cs typeface="Times New Roman" pitchFamily="18" charset="0"/>
              </a:rPr>
              <a:t> Nel XVI Canto del Paradiso, la stirpe degli </a:t>
            </a:r>
            <a:r>
              <a:rPr lang="it-IT" sz="2400" dirty="0" err="1">
                <a:solidFill>
                  <a:srgbClr val="FFC000"/>
                </a:solidFill>
                <a:latin typeface="Times New Roman" pitchFamily="18" charset="0"/>
                <a:cs typeface="Times New Roman" pitchFamily="18" charset="0"/>
              </a:rPr>
              <a:t>Adimari</a:t>
            </a:r>
            <a:r>
              <a:rPr lang="it-IT" sz="2400" dirty="0">
                <a:solidFill>
                  <a:srgbClr val="FFC000"/>
                </a:solidFill>
                <a:latin typeface="Times New Roman" pitchFamily="18" charset="0"/>
                <a:cs typeface="Times New Roman" pitchFamily="18" charset="0"/>
              </a:rPr>
              <a:t> è definita </a:t>
            </a:r>
            <a:r>
              <a:rPr lang="it-IT" sz="2400" u="sng"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tracotante</a:t>
            </a:r>
            <a:r>
              <a:rPr lang="it-IT" sz="2400"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it-IT" sz="2400" u="sng"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arrogante</a:t>
            </a:r>
            <a:r>
              <a:rPr lang="it-IT" sz="2400"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it-IT" sz="2400" dirty="0">
                <a:solidFill>
                  <a:srgbClr val="FFC000"/>
                </a:solidFill>
                <a:latin typeface="Times New Roman" pitchFamily="18" charset="0"/>
                <a:cs typeface="Times New Roman" pitchFamily="18" charset="0"/>
              </a:rPr>
              <a:t>che diventa crudele dietro a chi fugge, mentre si placa come un agnello davanti a chi mostra i denti o la borsa</a:t>
            </a:r>
            <a:endParaRPr lang="it-IT" dirty="0">
              <a:latin typeface="Constantia" pitchFamily="18" charset="0"/>
            </a:endParaRPr>
          </a:p>
        </p:txBody>
      </p:sp>
      <p:sp>
        <p:nvSpPr>
          <p:cNvPr id="5" name="CasellaDiTesto 4"/>
          <p:cNvSpPr txBox="1"/>
          <p:nvPr/>
        </p:nvSpPr>
        <p:spPr>
          <a:xfrm>
            <a:off x="4572000" y="5157192"/>
            <a:ext cx="4392488"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L’</a:t>
            </a:r>
            <a:r>
              <a:rPr lang="it-IT" b="1" dirty="0" err="1">
                <a:latin typeface="Times New Roman" pitchFamily="18" charset="0"/>
                <a:cs typeface="Times New Roman" pitchFamily="18" charset="0"/>
              </a:rPr>
              <a:t>oltracotata</a:t>
            </a:r>
            <a:r>
              <a:rPr lang="it-IT" b="1" dirty="0">
                <a:latin typeface="Times New Roman" pitchFamily="18" charset="0"/>
                <a:cs typeface="Times New Roman" pitchFamily="18" charset="0"/>
              </a:rPr>
              <a:t> schiatta che s’</a:t>
            </a:r>
            <a:r>
              <a:rPr lang="it-IT" b="1" dirty="0" err="1">
                <a:latin typeface="Times New Roman" pitchFamily="18" charset="0"/>
                <a:cs typeface="Times New Roman" pitchFamily="18" charset="0"/>
              </a:rPr>
              <a:t>indraca</a:t>
            </a:r>
            <a:r>
              <a:rPr lang="it-IT" b="1" dirty="0">
                <a:latin typeface="Times New Roman" pitchFamily="18" charset="0"/>
                <a:cs typeface="Times New Roman" pitchFamily="18" charset="0"/>
              </a:rPr>
              <a:t>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dietro a chi fugge, e a chi mostra ‘l dente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o </a:t>
            </a:r>
            <a:r>
              <a:rPr lang="it-IT" b="1" dirty="0" err="1">
                <a:latin typeface="Times New Roman" pitchFamily="18" charset="0"/>
                <a:cs typeface="Times New Roman" pitchFamily="18" charset="0"/>
              </a:rPr>
              <a:t>ver</a:t>
            </a:r>
            <a:r>
              <a:rPr lang="it-IT" b="1" dirty="0">
                <a:latin typeface="Times New Roman" pitchFamily="18" charset="0"/>
                <a:cs typeface="Times New Roman" pitchFamily="18" charset="0"/>
              </a:rPr>
              <a:t> la borsa, com’</a:t>
            </a:r>
            <a:r>
              <a:rPr lang="it-IT" b="1" dirty="0" err="1">
                <a:latin typeface="Times New Roman" pitchFamily="18" charset="0"/>
                <a:cs typeface="Times New Roman" pitchFamily="18" charset="0"/>
              </a:rPr>
              <a:t>agnel</a:t>
            </a:r>
            <a:r>
              <a:rPr lang="it-IT" b="1" dirty="0">
                <a:latin typeface="Times New Roman" pitchFamily="18" charset="0"/>
                <a:cs typeface="Times New Roman" pitchFamily="18" charset="0"/>
              </a:rPr>
              <a:t> si placa, </a:t>
            </a:r>
          </a:p>
          <a:p>
            <a:pPr fontAlgn="auto">
              <a:spcBef>
                <a:spcPts val="0"/>
              </a:spcBef>
              <a:spcAft>
                <a:spcPts val="0"/>
              </a:spcAft>
              <a:defRPr/>
            </a:pPr>
            <a:endParaRPr lang="it-IT" dirty="0"/>
          </a:p>
          <a:p>
            <a:pPr fontAlgn="auto">
              <a:spcBef>
                <a:spcPts val="0"/>
              </a:spcBef>
              <a:spcAft>
                <a:spcPts val="0"/>
              </a:spcAft>
              <a:defRPr/>
            </a:pPr>
            <a:r>
              <a:rPr lang="it-IT" dirty="0"/>
              <a:t>Paradiso</a:t>
            </a:r>
            <a:r>
              <a:rPr lang="it-IT" dirty="0">
                <a:latin typeface="+mj-lt"/>
              </a:rPr>
              <a:t> XVI, 115-117</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2"/>
          <p:cNvSpPr txBox="1">
            <a:spLocks/>
          </p:cNvSpPr>
          <p:nvPr/>
        </p:nvSpPr>
        <p:spPr>
          <a:xfrm>
            <a:off x="4355976" y="476672"/>
            <a:ext cx="2952328" cy="1080120"/>
          </a:xfrm>
          <a:prstGeom prst="rect">
            <a:avLst/>
          </a:prstGeom>
        </p:spPr>
        <p:txBody>
          <a:bodyPr/>
          <a:lstStyle/>
          <a:p>
            <a:pPr algn="ctr" fontAlgn="auto">
              <a:spcAft>
                <a:spcPts val="0"/>
              </a:spcAft>
              <a:defRPr/>
            </a:pPr>
            <a:r>
              <a:rPr lang="it-IT" sz="3200" b="1" spc="-100" dirty="0" err="1">
                <a:ln w="3200">
                  <a:solidFill>
                    <a:schemeClr val="bg2">
                      <a:shade val="75000"/>
                      <a:alpha val="25000"/>
                    </a:schemeClr>
                  </a:solidFill>
                  <a:prstDash val="solid"/>
                  <a:round/>
                </a:ln>
                <a:solidFill>
                  <a:srgbClr val="FFC000"/>
                </a:solidFill>
                <a:effectLst>
                  <a:innerShdw blurRad="50800" dist="25400" dir="13500000">
                    <a:prstClr val="black">
                      <a:alpha val="70000"/>
                    </a:prstClr>
                  </a:innerShdw>
                </a:effectLst>
                <a:latin typeface="Times New Roman" pitchFamily="18" charset="0"/>
                <a:ea typeface="+mj-ea"/>
                <a:cs typeface="Times New Roman" pitchFamily="18" charset="0"/>
              </a:rPr>
              <a:t>VI</a:t>
            </a:r>
            <a:r>
              <a:rPr lang="it-IT" sz="3200" b="1" spc="-100" dirty="0">
                <a:ln w="3200">
                  <a:solidFill>
                    <a:schemeClr val="bg2">
                      <a:shade val="75000"/>
                      <a:alpha val="25000"/>
                    </a:schemeClr>
                  </a:solidFill>
                  <a:prstDash val="solid"/>
                  <a:round/>
                </a:ln>
                <a:solidFill>
                  <a:srgbClr val="FFC000"/>
                </a:solidFill>
                <a:effectLst>
                  <a:innerShdw blurRad="50800" dist="25400" dir="13500000">
                    <a:prstClr val="black">
                      <a:alpha val="70000"/>
                    </a:prstClr>
                  </a:innerShdw>
                </a:effectLst>
                <a:latin typeface="Times New Roman" pitchFamily="18" charset="0"/>
                <a:ea typeface="+mj-ea"/>
                <a:cs typeface="Times New Roman" pitchFamily="18" charset="0"/>
              </a:rPr>
              <a:t> CERCHIO                   ERETICI</a:t>
            </a:r>
          </a:p>
        </p:txBody>
      </p:sp>
      <p:sp>
        <p:nvSpPr>
          <p:cNvPr id="51203" name="CasellaDiTesto 3"/>
          <p:cNvSpPr txBox="1">
            <a:spLocks noChangeArrowheads="1"/>
          </p:cNvSpPr>
          <p:nvPr/>
        </p:nvSpPr>
        <p:spPr bwMode="auto">
          <a:xfrm>
            <a:off x="179388" y="2389188"/>
            <a:ext cx="8785225" cy="3786187"/>
          </a:xfrm>
          <a:prstGeom prst="rect">
            <a:avLst/>
          </a:prstGeom>
          <a:noFill/>
          <a:ln w="9525">
            <a:noFill/>
            <a:miter lim="800000"/>
            <a:headEnd/>
            <a:tailEnd/>
          </a:ln>
        </p:spPr>
        <p:txBody>
          <a:bodyPr>
            <a:spAutoFit/>
          </a:bodyPr>
          <a:lstStyle/>
          <a:p>
            <a:pPr>
              <a:buFont typeface="Wingdings" pitchFamily="2" charset="2"/>
              <a:buChar char="Ø"/>
            </a:pPr>
            <a:r>
              <a:rPr lang="it-IT" sz="2400" dirty="0">
                <a:solidFill>
                  <a:srgbClr val="FFC000"/>
                </a:solidFill>
                <a:latin typeface="Times New Roman" pitchFamily="18" charset="0"/>
                <a:cs typeface="Times New Roman" pitchFamily="18" charset="0"/>
              </a:rPr>
              <a:t> Giacciono in tombe di pietra infuocate, dentro la città di Dite che   è custodita da centinaia di diavoli    </a:t>
            </a:r>
          </a:p>
          <a:p>
            <a:pPr>
              <a:buFont typeface="Wingdings" pitchFamily="2" charset="2"/>
              <a:buChar char="Ø"/>
            </a:pPr>
            <a:endParaRPr lang="it-IT" sz="2400" dirty="0">
              <a:solidFill>
                <a:srgbClr val="FFC000"/>
              </a:solidFill>
              <a:latin typeface="Times New Roman" pitchFamily="18" charset="0"/>
              <a:cs typeface="Times New Roman" pitchFamily="18" charset="0"/>
            </a:endParaRPr>
          </a:p>
          <a:p>
            <a:pPr>
              <a:buFont typeface="Wingdings" pitchFamily="2" charset="2"/>
              <a:buChar char="Ø"/>
            </a:pPr>
            <a:r>
              <a:rPr lang="it-IT" sz="2400" dirty="0">
                <a:solidFill>
                  <a:srgbClr val="FFC000"/>
                </a:solidFill>
                <a:latin typeface="Times New Roman" pitchFamily="18" charset="0"/>
                <a:cs typeface="Times New Roman" pitchFamily="18" charset="0"/>
              </a:rPr>
              <a:t> Gli eretici nell’Inferno subiscono il supplizio delle fiamme,                  così come sulla terra sono condannati al rogo </a:t>
            </a:r>
          </a:p>
          <a:p>
            <a:pPr>
              <a:buFont typeface="Wingdings" pitchFamily="2" charset="2"/>
              <a:buChar char="Ø"/>
            </a:pPr>
            <a:endParaRPr lang="it-IT" sz="2400" dirty="0">
              <a:solidFill>
                <a:srgbClr val="FFC000"/>
              </a:solidFill>
              <a:latin typeface="Times New Roman" pitchFamily="18" charset="0"/>
              <a:cs typeface="Times New Roman" pitchFamily="18" charset="0"/>
            </a:endParaRPr>
          </a:p>
          <a:p>
            <a:pPr>
              <a:buFont typeface="Wingdings" pitchFamily="2" charset="2"/>
              <a:buChar char="Ø"/>
            </a:pPr>
            <a:r>
              <a:rPr lang="it-IT" sz="2400" dirty="0">
                <a:solidFill>
                  <a:srgbClr val="FFC000"/>
                </a:solidFill>
                <a:latin typeface="Times New Roman" pitchFamily="18" charset="0"/>
                <a:cs typeface="Times New Roman" pitchFamily="18" charset="0"/>
              </a:rPr>
              <a:t> Tra di essi vi sono soprattutto i seguaci di Epicuro che hanno proclamato la mortalità dell’anima (“</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suo cimitero da questa                    parte hanno con Epicuro tutti suoi                                                                     seguaci</a:t>
            </a:r>
            <a:r>
              <a:rPr lang="it-IT" sz="2400" b="1" dirty="0">
                <a:solidFill>
                  <a:srgbClr val="FFC000"/>
                </a:solidFill>
                <a:latin typeface="Times New Roman" pitchFamily="18" charset="0"/>
                <a:cs typeface="Times New Roman" pitchFamily="18" charset="0"/>
              </a:rPr>
              <a:t>”)</a:t>
            </a:r>
            <a:endParaRPr lang="it-IT" sz="2400" b="1" dirty="0">
              <a:latin typeface="Constantia" pitchFamily="18" charset="0"/>
            </a:endParaRPr>
          </a:p>
        </p:txBody>
      </p:sp>
      <p:pic>
        <p:nvPicPr>
          <p:cNvPr id="51204" name="Picture 2" descr="http://www.google.it/url?sa=i&amp;source=images&amp;cd=&amp;docid=Gez-e7UxQrMRFM&amp;tbnid=caOjGVXx3i9YZM:&amp;ved=0CAUQjBwwADgW&amp;url=http%3A%2F%2Fwww.foliamagazine.it%2Fwp-content%2Fuploads%2F2013%2F10%2F018r-1024x521.jpg&amp;ei=abacUoj_D-qN7QaYj4BI&amp;psig=AFQjCNGbB7oXwtwJLQbdPuM5ySlRn1NyLA&amp;ust=1386088425323214"/>
          <p:cNvPicPr>
            <a:picLocks noChangeAspect="1" noChangeArrowheads="1"/>
          </p:cNvPicPr>
          <p:nvPr/>
        </p:nvPicPr>
        <p:blipFill>
          <a:blip r:embed="rId2" cstate="print"/>
          <a:srcRect/>
          <a:stretch>
            <a:fillRect/>
          </a:stretch>
        </p:blipFill>
        <p:spPr bwMode="auto">
          <a:xfrm>
            <a:off x="179388" y="188913"/>
            <a:ext cx="3044825" cy="1549400"/>
          </a:xfrm>
          <a:prstGeom prst="rect">
            <a:avLst/>
          </a:prstGeom>
          <a:noFill/>
          <a:ln w="9525">
            <a:noFill/>
            <a:miter lim="800000"/>
            <a:headEnd/>
            <a:tailEnd/>
          </a:ln>
        </p:spPr>
      </p:pic>
      <p:sp>
        <p:nvSpPr>
          <p:cNvPr id="6" name="CasellaDiTesto 5"/>
          <p:cNvSpPr txBox="1"/>
          <p:nvPr/>
        </p:nvSpPr>
        <p:spPr>
          <a:xfrm>
            <a:off x="179388" y="1773238"/>
            <a:ext cx="2254250" cy="246062"/>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a:solidFill>
                  <a:srgbClr val="000099"/>
                </a:solidFill>
                <a:latin typeface="+mn-lt"/>
                <a:cs typeface="+mn-cs"/>
              </a:rPr>
              <a:t>Alfonso d’Aragona (XV secolo) </a:t>
            </a:r>
          </a:p>
        </p:txBody>
      </p:sp>
      <p:sp>
        <p:nvSpPr>
          <p:cNvPr id="8" name="CasellaDiTesto 7"/>
          <p:cNvSpPr txBox="1"/>
          <p:nvPr/>
        </p:nvSpPr>
        <p:spPr>
          <a:xfrm>
            <a:off x="4932040" y="5445224"/>
            <a:ext cx="4032448" cy="1200329"/>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ché tra gli avelli fiamme erano sparte,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per le quali </a:t>
            </a:r>
            <a:r>
              <a:rPr lang="it-IT" b="1" dirty="0" err="1">
                <a:latin typeface="Times New Roman" pitchFamily="18" charset="0"/>
                <a:cs typeface="Times New Roman" pitchFamily="18" charset="0"/>
              </a:rPr>
              <a:t>eran</a:t>
            </a:r>
            <a:r>
              <a:rPr lang="it-IT" b="1" dirty="0">
                <a:latin typeface="Times New Roman" pitchFamily="18" charset="0"/>
                <a:cs typeface="Times New Roman" pitchFamily="18" charset="0"/>
              </a:rPr>
              <a:t> sì del tutto accesi, </a:t>
            </a:r>
          </a:p>
          <a:p>
            <a:pPr fontAlgn="auto">
              <a:spcBef>
                <a:spcPts val="0"/>
              </a:spcBef>
              <a:spcAft>
                <a:spcPts val="0"/>
              </a:spcAft>
              <a:defRPr/>
            </a:pPr>
            <a:endParaRPr lang="it-IT" dirty="0"/>
          </a:p>
          <a:p>
            <a:pPr fontAlgn="auto">
              <a:spcBef>
                <a:spcPts val="0"/>
              </a:spcBef>
              <a:spcAft>
                <a:spcPts val="0"/>
              </a:spcAft>
              <a:defRPr/>
            </a:pPr>
            <a:r>
              <a:rPr lang="it-IT" dirty="0"/>
              <a:t>Inferno </a:t>
            </a:r>
            <a:r>
              <a:rPr lang="it-IT" dirty="0">
                <a:latin typeface="+mj-lt"/>
              </a:rPr>
              <a:t> IX, 118-119</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Picture"/>
          <p:cNvPicPr>
            <a:picLocks noChangeAspect="1" noChangeArrowheads="1"/>
          </p:cNvPicPr>
          <p:nvPr/>
        </p:nvPicPr>
        <p:blipFill>
          <a:blip r:embed="rId2" cstate="print"/>
          <a:srcRect/>
          <a:stretch>
            <a:fillRect/>
          </a:stretch>
        </p:blipFill>
        <p:spPr bwMode="auto">
          <a:xfrm>
            <a:off x="179388" y="230188"/>
            <a:ext cx="2381250" cy="1685925"/>
          </a:xfrm>
          <a:prstGeom prst="rect">
            <a:avLst/>
          </a:prstGeom>
          <a:noFill/>
          <a:ln w="9525">
            <a:noFill/>
            <a:miter lim="800000"/>
            <a:headEnd/>
            <a:tailEnd/>
          </a:ln>
        </p:spPr>
      </p:pic>
      <p:sp>
        <p:nvSpPr>
          <p:cNvPr id="3" name="CasellaDiTesto 2"/>
          <p:cNvSpPr txBox="1"/>
          <p:nvPr/>
        </p:nvSpPr>
        <p:spPr>
          <a:xfrm>
            <a:off x="184150" y="1958975"/>
            <a:ext cx="2376488" cy="246063"/>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err="1">
                <a:solidFill>
                  <a:srgbClr val="000099"/>
                </a:solidFill>
                <a:effectLst>
                  <a:outerShdw blurRad="38100" dist="38100" dir="2700000" algn="tl">
                    <a:srgbClr val="000000">
                      <a:alpha val="43137"/>
                    </a:srgbClr>
                  </a:outerShdw>
                </a:effectLst>
                <a:latin typeface="+mn-lt"/>
                <a:cs typeface="Arial" pitchFamily="34" charset="0"/>
              </a:rPr>
              <a:t>VI</a:t>
            </a:r>
            <a:r>
              <a:rPr lang="it-IT" sz="1000" b="1" dirty="0">
                <a:solidFill>
                  <a:srgbClr val="000099"/>
                </a:solidFill>
                <a:effectLst>
                  <a:outerShdw blurRad="38100" dist="38100" dir="2700000" algn="tl">
                    <a:srgbClr val="000000">
                      <a:alpha val="43137"/>
                    </a:srgbClr>
                  </a:outerShdw>
                </a:effectLst>
                <a:latin typeface="+mn-lt"/>
                <a:cs typeface="Arial" pitchFamily="34" charset="0"/>
              </a:rPr>
              <a:t> Cerchio (min. ferrarese, XV sec.)</a:t>
            </a:r>
            <a:endParaRPr lang="it-IT" sz="1000" b="1" dirty="0">
              <a:solidFill>
                <a:srgbClr val="000099"/>
              </a:solidFill>
              <a:effectLst>
                <a:outerShdw blurRad="38100" dist="38100" dir="2700000" algn="tl">
                  <a:srgbClr val="000000">
                    <a:alpha val="43137"/>
                  </a:srgbClr>
                </a:outerShdw>
              </a:effectLst>
              <a:latin typeface="+mn-lt"/>
              <a:cs typeface="+mn-cs"/>
            </a:endParaRPr>
          </a:p>
        </p:txBody>
      </p:sp>
      <p:sp>
        <p:nvSpPr>
          <p:cNvPr id="4" name="CasellaDiTesto 3"/>
          <p:cNvSpPr txBox="1"/>
          <p:nvPr/>
        </p:nvSpPr>
        <p:spPr>
          <a:xfrm>
            <a:off x="4932040" y="295488"/>
            <a:ext cx="4032448"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Ed </a:t>
            </a:r>
            <a:r>
              <a:rPr lang="it-IT" b="1" dirty="0" err="1">
                <a:latin typeface="Times New Roman" pitchFamily="18" charset="0"/>
                <a:cs typeface="Times New Roman" pitchFamily="18" charset="0"/>
              </a:rPr>
              <a:t>elli</a:t>
            </a:r>
            <a:r>
              <a:rPr lang="it-IT" b="1" dirty="0">
                <a:latin typeface="Times New Roman" pitchFamily="18" charset="0"/>
                <a:cs typeface="Times New Roman" pitchFamily="18" charset="0"/>
              </a:rPr>
              <a:t> a me: «Qui son li eresiarche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con </a:t>
            </a:r>
            <a:r>
              <a:rPr lang="it-IT" b="1" dirty="0" err="1">
                <a:latin typeface="Times New Roman" pitchFamily="18" charset="0"/>
                <a:cs typeface="Times New Roman" pitchFamily="18" charset="0"/>
              </a:rPr>
              <a:t>lor</a:t>
            </a:r>
            <a:r>
              <a:rPr lang="it-IT" b="1" dirty="0">
                <a:latin typeface="Times New Roman" pitchFamily="18" charset="0"/>
                <a:cs typeface="Times New Roman" pitchFamily="18" charset="0"/>
              </a:rPr>
              <a:t> seguaci, d’</a:t>
            </a:r>
            <a:r>
              <a:rPr lang="it-IT" b="1" dirty="0" err="1">
                <a:latin typeface="Times New Roman" pitchFamily="18" charset="0"/>
                <a:cs typeface="Times New Roman" pitchFamily="18" charset="0"/>
              </a:rPr>
              <a:t>ogne</a:t>
            </a:r>
            <a:r>
              <a:rPr lang="it-IT" b="1" dirty="0">
                <a:latin typeface="Times New Roman" pitchFamily="18" charset="0"/>
                <a:cs typeface="Times New Roman" pitchFamily="18" charset="0"/>
              </a:rPr>
              <a:t> setta, e molto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più che non credi son le tombe carche.</a:t>
            </a:r>
            <a:r>
              <a:rPr lang="it-IT" dirty="0">
                <a:latin typeface="Times New Roman" pitchFamily="18" charset="0"/>
                <a:cs typeface="Times New Roman" pitchFamily="18" charset="0"/>
              </a:rPr>
              <a:t>  </a:t>
            </a:r>
          </a:p>
          <a:p>
            <a:pPr fontAlgn="auto">
              <a:spcBef>
                <a:spcPts val="0"/>
              </a:spcBef>
              <a:spcAft>
                <a:spcPts val="0"/>
              </a:spcAft>
              <a:defRPr/>
            </a:pPr>
            <a:endParaRPr lang="it-IT" dirty="0"/>
          </a:p>
          <a:p>
            <a:pPr fontAlgn="auto">
              <a:spcBef>
                <a:spcPts val="0"/>
              </a:spcBef>
              <a:spcAft>
                <a:spcPts val="0"/>
              </a:spcAft>
              <a:defRPr/>
            </a:pPr>
            <a:r>
              <a:rPr lang="it-IT" dirty="0"/>
              <a:t>Inferno </a:t>
            </a:r>
            <a:r>
              <a:rPr lang="it-IT" dirty="0">
                <a:latin typeface="+mj-lt"/>
              </a:rPr>
              <a:t> IX, 127-129</a:t>
            </a:r>
          </a:p>
        </p:txBody>
      </p:sp>
      <p:sp>
        <p:nvSpPr>
          <p:cNvPr id="52231" name="CasellaDiTesto 4"/>
          <p:cNvSpPr txBox="1">
            <a:spLocks noChangeArrowheads="1"/>
          </p:cNvSpPr>
          <p:nvPr/>
        </p:nvSpPr>
        <p:spPr bwMode="auto">
          <a:xfrm>
            <a:off x="179388" y="2276872"/>
            <a:ext cx="5256708" cy="4154984"/>
          </a:xfrm>
          <a:prstGeom prst="rect">
            <a:avLst/>
          </a:prstGeom>
          <a:noFill/>
          <a:ln w="9525">
            <a:noFill/>
            <a:miter lim="800000"/>
            <a:headEnd/>
            <a:tailEnd/>
          </a:ln>
        </p:spPr>
        <p:txBody>
          <a:bodyPr wrap="square">
            <a:spAutoFit/>
          </a:bodyPr>
          <a:lstStyle/>
          <a:p>
            <a:pPr>
              <a:buFont typeface="Wingdings" pitchFamily="2" charset="2"/>
              <a:buChar char="Ø"/>
            </a:pPr>
            <a:r>
              <a:rPr lang="it-IT" sz="2400" dirty="0" smtClean="0">
                <a:solidFill>
                  <a:srgbClr val="FFC000"/>
                </a:solidFill>
                <a:latin typeface="Times New Roman" pitchFamily="18" charset="0"/>
                <a:cs typeface="Times New Roman" pitchFamily="18" charset="0"/>
              </a:rPr>
              <a:t> </a:t>
            </a:r>
            <a:r>
              <a:rPr lang="it-IT" sz="2400" b="1" u="sng" dirty="0" smtClean="0">
                <a:solidFill>
                  <a:srgbClr val="FFC000"/>
                </a:solidFill>
                <a:latin typeface="Times New Roman" pitchFamily="18" charset="0"/>
                <a:cs typeface="Times New Roman" pitchFamily="18" charset="0"/>
              </a:rPr>
              <a:t>Farinata </a:t>
            </a:r>
            <a:r>
              <a:rPr lang="it-IT" sz="2400" b="1" u="sng" dirty="0">
                <a:solidFill>
                  <a:srgbClr val="FFC000"/>
                </a:solidFill>
                <a:latin typeface="Times New Roman" pitchFamily="18" charset="0"/>
                <a:cs typeface="Times New Roman" pitchFamily="18" charset="0"/>
              </a:rPr>
              <a:t>degli </a:t>
            </a:r>
            <a:r>
              <a:rPr lang="it-IT" sz="2400" b="1" u="sng" dirty="0" err="1">
                <a:solidFill>
                  <a:srgbClr val="FFC000"/>
                </a:solidFill>
                <a:latin typeface="Times New Roman" pitchFamily="18" charset="0"/>
                <a:cs typeface="Times New Roman" pitchFamily="18" charset="0"/>
              </a:rPr>
              <a:t>Uberti</a:t>
            </a:r>
            <a:endParaRPr lang="it-IT" sz="2400" b="1" u="sng" dirty="0">
              <a:solidFill>
                <a:srgbClr val="FFC000"/>
              </a:solidFill>
              <a:latin typeface="Times New Roman" pitchFamily="18" charset="0"/>
              <a:cs typeface="Times New Roman" pitchFamily="18" charset="0"/>
            </a:endParaRPr>
          </a:p>
          <a:p>
            <a:pPr>
              <a:buFont typeface="Wingdings" pitchFamily="2" charset="2"/>
              <a:buChar char="Ø"/>
            </a:pPr>
            <a:endParaRPr lang="it-IT" sz="2400" dirty="0">
              <a:solidFill>
                <a:srgbClr val="FFC000"/>
              </a:solidFill>
              <a:latin typeface="Times New Roman" pitchFamily="18" charset="0"/>
              <a:cs typeface="Times New Roman" pitchFamily="18" charset="0"/>
            </a:endParaRPr>
          </a:p>
          <a:p>
            <a:r>
              <a:rPr lang="it-IT" sz="2400" dirty="0">
                <a:solidFill>
                  <a:srgbClr val="FFC000"/>
                </a:solidFill>
                <a:latin typeface="Times New Roman" pitchFamily="18" charset="0"/>
                <a:cs typeface="Times New Roman" pitchFamily="18" charset="0"/>
              </a:rPr>
              <a:t> </a:t>
            </a:r>
            <a:endParaRPr lang="it-IT" sz="2400" dirty="0" smtClean="0">
              <a:solidFill>
                <a:srgbClr val="FFC000"/>
              </a:solidFill>
              <a:latin typeface="Times New Roman" pitchFamily="18" charset="0"/>
              <a:cs typeface="Times New Roman" pitchFamily="18" charset="0"/>
            </a:endParaRPr>
          </a:p>
          <a:p>
            <a:pPr>
              <a:buFont typeface="Wingdings" pitchFamily="2" charset="2"/>
              <a:buChar char="Ø"/>
            </a:pPr>
            <a:r>
              <a:rPr lang="it-IT" sz="2400" dirty="0" smtClean="0">
                <a:solidFill>
                  <a:srgbClr val="FFC000"/>
                </a:solidFill>
                <a:latin typeface="Times New Roman" pitchFamily="18" charset="0"/>
                <a:cs typeface="Times New Roman" pitchFamily="18" charset="0"/>
              </a:rPr>
              <a:t> </a:t>
            </a:r>
            <a:r>
              <a:rPr lang="it-IT" sz="2400" b="1" dirty="0" smtClean="0">
                <a:solidFill>
                  <a:srgbClr val="FFC000"/>
                </a:solidFill>
                <a:latin typeface="Times New Roman" pitchFamily="18" charset="0"/>
                <a:cs typeface="Times New Roman" pitchFamily="18" charset="0"/>
              </a:rPr>
              <a:t>Federico II </a:t>
            </a:r>
            <a:r>
              <a:rPr lang="it-IT" sz="2400" dirty="0" smtClean="0">
                <a:solidFill>
                  <a:srgbClr val="FFC000"/>
                </a:solidFill>
                <a:latin typeface="Times New Roman" pitchFamily="18" charset="0"/>
                <a:cs typeface="Times New Roman" pitchFamily="18" charset="0"/>
              </a:rPr>
              <a:t>                                                        (</a:t>
            </a:r>
            <a:r>
              <a:rPr lang="it-IT" sz="2400" dirty="0" smtClean="0">
                <a:solidFill>
                  <a:srgbClr val="FFC000"/>
                </a:solidFill>
                <a:latin typeface="Times New Roman" pitchFamily="18" charset="0"/>
                <a:cs typeface="Times New Roman" pitchFamily="18" charset="0"/>
              </a:rPr>
              <a:t>disincantato </a:t>
            </a:r>
            <a:r>
              <a:rPr lang="it-IT" sz="2400" dirty="0" smtClean="0">
                <a:solidFill>
                  <a:srgbClr val="FFC000"/>
                </a:solidFill>
                <a:latin typeface="Times New Roman" pitchFamily="18" charset="0"/>
                <a:cs typeface="Times New Roman" pitchFamily="18" charset="0"/>
              </a:rPr>
              <a:t>Imperatore noto anche </a:t>
            </a:r>
            <a:r>
              <a:rPr lang="it-IT" sz="2400" dirty="0" smtClean="0">
                <a:solidFill>
                  <a:srgbClr val="FFC000"/>
                </a:solidFill>
                <a:latin typeface="Times New Roman" pitchFamily="18" charset="0"/>
                <a:cs typeface="Times New Roman" pitchFamily="18" charset="0"/>
              </a:rPr>
              <a:t>                              tra </a:t>
            </a:r>
            <a:r>
              <a:rPr lang="it-IT" sz="2400" dirty="0" smtClean="0">
                <a:solidFill>
                  <a:srgbClr val="FFC000"/>
                </a:solidFill>
                <a:latin typeface="Times New Roman" pitchFamily="18" charset="0"/>
                <a:cs typeface="Times New Roman" pitchFamily="18" charset="0"/>
              </a:rPr>
              <a:t>i guelfi come </a:t>
            </a:r>
            <a:r>
              <a:rPr lang="it-IT" sz="2400" dirty="0" smtClean="0">
                <a:solidFill>
                  <a:srgbClr val="FFC000"/>
                </a:solidFill>
                <a:latin typeface="Times New Roman" pitchFamily="18" charset="0"/>
                <a:cs typeface="Times New Roman" pitchFamily="18" charset="0"/>
              </a:rPr>
              <a:t>l’Anticristo)</a:t>
            </a:r>
            <a:endParaRPr lang="it-IT" sz="2400" dirty="0">
              <a:solidFill>
                <a:srgbClr val="FFC000"/>
              </a:solidFill>
              <a:latin typeface="Times New Roman" pitchFamily="18" charset="0"/>
              <a:cs typeface="Times New Roman" pitchFamily="18" charset="0"/>
            </a:endParaRPr>
          </a:p>
          <a:p>
            <a:pPr>
              <a:buFont typeface="Wingdings" pitchFamily="2" charset="2"/>
              <a:buChar char="Ø"/>
            </a:pPr>
            <a:endParaRPr lang="it-IT" sz="2400" dirty="0">
              <a:solidFill>
                <a:srgbClr val="FFC000"/>
              </a:solidFill>
              <a:latin typeface="Times New Roman" pitchFamily="18" charset="0"/>
              <a:cs typeface="Times New Roman" pitchFamily="18" charset="0"/>
            </a:endParaRPr>
          </a:p>
          <a:p>
            <a:r>
              <a:rPr lang="it-IT" sz="2400" dirty="0">
                <a:solidFill>
                  <a:srgbClr val="FFC000"/>
                </a:solidFill>
                <a:latin typeface="Times New Roman" pitchFamily="18" charset="0"/>
                <a:cs typeface="Times New Roman" pitchFamily="18" charset="0"/>
              </a:rPr>
              <a:t> </a:t>
            </a:r>
            <a:endParaRPr lang="it-IT" sz="2400" dirty="0" smtClean="0">
              <a:solidFill>
                <a:srgbClr val="FFC000"/>
              </a:solidFill>
              <a:latin typeface="Times New Roman" pitchFamily="18" charset="0"/>
              <a:cs typeface="Times New Roman" pitchFamily="18" charset="0"/>
            </a:endParaRPr>
          </a:p>
          <a:p>
            <a:pPr>
              <a:buFont typeface="Wingdings" pitchFamily="2" charset="2"/>
              <a:buChar char="Ø"/>
            </a:pPr>
            <a:r>
              <a:rPr lang="it-IT" sz="2400" dirty="0" smtClean="0">
                <a:solidFill>
                  <a:srgbClr val="FFC000"/>
                </a:solidFill>
                <a:latin typeface="Times New Roman" pitchFamily="18" charset="0"/>
                <a:cs typeface="Times New Roman" pitchFamily="18" charset="0"/>
              </a:rPr>
              <a:t> </a:t>
            </a:r>
            <a:r>
              <a:rPr lang="it-IT" sz="2400" b="1" dirty="0" smtClean="0">
                <a:solidFill>
                  <a:srgbClr val="FFC000"/>
                </a:solidFill>
                <a:latin typeface="Times New Roman" pitchFamily="18" charset="0"/>
                <a:cs typeface="Times New Roman" pitchFamily="18" charset="0"/>
              </a:rPr>
              <a:t>Cardinale </a:t>
            </a:r>
            <a:r>
              <a:rPr lang="it-IT" sz="2400" b="1" dirty="0">
                <a:solidFill>
                  <a:srgbClr val="FFC000"/>
                </a:solidFill>
                <a:latin typeface="Times New Roman" pitchFamily="18" charset="0"/>
                <a:cs typeface="Times New Roman" pitchFamily="18" charset="0"/>
              </a:rPr>
              <a:t>Ottaviano </a:t>
            </a:r>
            <a:r>
              <a:rPr lang="it-IT" sz="2400" b="1" dirty="0" smtClean="0">
                <a:solidFill>
                  <a:srgbClr val="FFC000"/>
                </a:solidFill>
                <a:latin typeface="Times New Roman" pitchFamily="18" charset="0"/>
                <a:cs typeface="Times New Roman" pitchFamily="18" charset="0"/>
              </a:rPr>
              <a:t>degli </a:t>
            </a:r>
            <a:r>
              <a:rPr lang="it-IT" sz="2400" b="1" dirty="0" err="1" smtClean="0">
                <a:solidFill>
                  <a:srgbClr val="FFC000"/>
                </a:solidFill>
                <a:latin typeface="Times New Roman" pitchFamily="18" charset="0"/>
                <a:cs typeface="Times New Roman" pitchFamily="18" charset="0"/>
              </a:rPr>
              <a:t>Ubaldini</a:t>
            </a:r>
            <a:r>
              <a:rPr lang="it-IT" sz="2400" b="1" dirty="0" smtClean="0">
                <a:solidFill>
                  <a:srgbClr val="FFC000"/>
                </a:solidFill>
                <a:latin typeface="Times New Roman" pitchFamily="18" charset="0"/>
                <a:cs typeface="Times New Roman" pitchFamily="18" charset="0"/>
              </a:rPr>
              <a:t>                                                              </a:t>
            </a:r>
            <a:r>
              <a:rPr lang="it-IT" sz="2400" dirty="0" smtClean="0">
                <a:solidFill>
                  <a:srgbClr val="FFC000"/>
                </a:solidFill>
                <a:latin typeface="Times New Roman" pitchFamily="18" charset="0"/>
                <a:cs typeface="Times New Roman" pitchFamily="18" charset="0"/>
              </a:rPr>
              <a:t>(</a:t>
            </a:r>
            <a:r>
              <a:rPr lang="it-IT" sz="2400" dirty="0" smtClean="0">
                <a:solidFill>
                  <a:srgbClr val="FFC000"/>
                </a:solidFill>
                <a:latin typeface="Times New Roman" pitchFamily="18" charset="0"/>
                <a:cs typeface="Times New Roman" pitchFamily="18" charset="0"/>
              </a:rPr>
              <a:t>un </a:t>
            </a:r>
            <a:r>
              <a:rPr lang="it-IT" sz="2400" dirty="0" smtClean="0">
                <a:solidFill>
                  <a:srgbClr val="FFC000"/>
                </a:solidFill>
                <a:latin typeface="Times New Roman" pitchFamily="18" charset="0"/>
                <a:cs typeface="Times New Roman" pitchFamily="18" charset="0"/>
              </a:rPr>
              <a:t>uomo di chiesa che nella Chiesa </a:t>
            </a:r>
            <a:r>
              <a:rPr lang="it-IT" sz="2400" dirty="0" smtClean="0">
                <a:solidFill>
                  <a:srgbClr val="FFC000"/>
                </a:solidFill>
                <a:latin typeface="Times New Roman" pitchFamily="18" charset="0"/>
                <a:cs typeface="Times New Roman" pitchFamily="18" charset="0"/>
              </a:rPr>
              <a:t>                            credeva </a:t>
            </a:r>
            <a:r>
              <a:rPr lang="it-IT" sz="2400" dirty="0" smtClean="0">
                <a:solidFill>
                  <a:srgbClr val="FFC000"/>
                </a:solidFill>
                <a:latin typeface="Times New Roman" pitchFamily="18" charset="0"/>
                <a:cs typeface="Times New Roman" pitchFamily="18" charset="0"/>
              </a:rPr>
              <a:t>ben </a:t>
            </a:r>
            <a:r>
              <a:rPr lang="it-IT" sz="2400" dirty="0" smtClean="0">
                <a:solidFill>
                  <a:srgbClr val="FFC000"/>
                </a:solidFill>
                <a:latin typeface="Times New Roman" pitchFamily="18" charset="0"/>
                <a:cs typeface="Times New Roman" pitchFamily="18" charset="0"/>
              </a:rPr>
              <a:t>poco) </a:t>
            </a:r>
            <a:r>
              <a:rPr lang="it-IT" sz="2400" dirty="0">
                <a:solidFill>
                  <a:srgbClr val="FFC000"/>
                </a:solidFill>
                <a:latin typeface="Times New Roman" pitchFamily="18" charset="0"/>
                <a:cs typeface="Times New Roman" pitchFamily="18" charset="0"/>
              </a:rPr>
              <a:t> </a:t>
            </a:r>
            <a:r>
              <a:rPr lang="it-IT" sz="2400" dirty="0">
                <a:latin typeface="Times New Roman" pitchFamily="18" charset="0"/>
                <a:cs typeface="Times New Roman" pitchFamily="18" charset="0"/>
              </a:rPr>
              <a:t>  </a:t>
            </a:r>
            <a:endParaRPr lang="it-IT" sz="2400" dirty="0">
              <a:solidFill>
                <a:srgbClr val="FFC000"/>
              </a:solidFill>
              <a:latin typeface="Times New Roman" pitchFamily="18" charset="0"/>
              <a:cs typeface="Times New Roman" pitchFamily="18" charset="0"/>
            </a:endParaRPr>
          </a:p>
        </p:txBody>
      </p:sp>
      <p:sp>
        <p:nvSpPr>
          <p:cNvPr id="6" name="CasellaDiTesto 5"/>
          <p:cNvSpPr txBox="1"/>
          <p:nvPr/>
        </p:nvSpPr>
        <p:spPr>
          <a:xfrm>
            <a:off x="4932040" y="2095688"/>
            <a:ext cx="4032448"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err="1">
                <a:latin typeface="Times New Roman" pitchFamily="18" charset="0"/>
                <a:cs typeface="Times New Roman" pitchFamily="18" charset="0"/>
              </a:rPr>
              <a:t>Dissemi</a:t>
            </a:r>
            <a:r>
              <a:rPr lang="it-IT" b="1" dirty="0">
                <a:latin typeface="Times New Roman" pitchFamily="18" charset="0"/>
                <a:cs typeface="Times New Roman" pitchFamily="18" charset="0"/>
              </a:rPr>
              <a:t>: «Qui con più di mille giaccio: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qua dentro è ’l secondo Federico,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e ’l Cardinale; e de li altri mi taccio».</a:t>
            </a:r>
          </a:p>
          <a:p>
            <a:pPr fontAlgn="auto">
              <a:spcBef>
                <a:spcPts val="0"/>
              </a:spcBef>
              <a:spcAft>
                <a:spcPts val="0"/>
              </a:spcAft>
              <a:defRPr/>
            </a:pPr>
            <a:endParaRPr lang="it-IT" dirty="0"/>
          </a:p>
          <a:p>
            <a:pPr fontAlgn="auto">
              <a:spcBef>
                <a:spcPts val="0"/>
              </a:spcBef>
              <a:spcAft>
                <a:spcPts val="0"/>
              </a:spcAft>
              <a:defRPr/>
            </a:pPr>
            <a:r>
              <a:rPr lang="it-IT" dirty="0"/>
              <a:t>Inferno </a:t>
            </a:r>
            <a:r>
              <a:rPr lang="it-IT" dirty="0">
                <a:latin typeface="+mj-lt"/>
              </a:rPr>
              <a:t> X, 118-120</a:t>
            </a:r>
          </a:p>
        </p:txBody>
      </p:sp>
      <p:pic>
        <p:nvPicPr>
          <p:cNvPr id="44034" name="Picture 2" descr="Picture"/>
          <p:cNvPicPr>
            <a:picLocks noChangeAspect="1" noChangeArrowheads="1"/>
          </p:cNvPicPr>
          <p:nvPr/>
        </p:nvPicPr>
        <p:blipFill>
          <a:blip r:embed="rId3" cstate="print"/>
          <a:srcRect/>
          <a:stretch>
            <a:fillRect/>
          </a:stretch>
        </p:blipFill>
        <p:spPr bwMode="auto">
          <a:xfrm>
            <a:off x="7092280" y="3763094"/>
            <a:ext cx="1857375" cy="2762250"/>
          </a:xfrm>
          <a:prstGeom prst="rect">
            <a:avLst/>
          </a:prstGeom>
          <a:noFill/>
        </p:spPr>
      </p:pic>
      <p:sp>
        <p:nvSpPr>
          <p:cNvPr id="9" name="CasellaDiTesto 8"/>
          <p:cNvSpPr txBox="1"/>
          <p:nvPr/>
        </p:nvSpPr>
        <p:spPr>
          <a:xfrm>
            <a:off x="7524328" y="6546610"/>
            <a:ext cx="1421541" cy="246221"/>
          </a:xfrm>
          <a:prstGeom prst="rect">
            <a:avLst/>
          </a:prstGeom>
          <a:solidFill>
            <a:schemeClr val="accent1"/>
          </a:solidFill>
        </p:spPr>
        <p:txBody>
          <a:bodyPr wrap="square">
            <a:spAutoFit/>
          </a:bodyPr>
          <a:lstStyle/>
          <a:p>
            <a:pPr lvl="0" algn="ctr" eaLnBrk="0" fontAlgn="t" hangingPunct="0"/>
            <a:r>
              <a:rPr lang="it-IT" sz="1000" b="1" dirty="0" smtClean="0">
                <a:solidFill>
                  <a:srgbClr val="000099"/>
                </a:solidFill>
                <a:latin typeface="Times New Roman" pitchFamily="18" charset="0"/>
                <a:cs typeface="Times New Roman" pitchFamily="18" charset="0"/>
              </a:rPr>
              <a:t>G. </a:t>
            </a:r>
            <a:r>
              <a:rPr lang="it-IT" sz="1000" b="1" dirty="0" err="1" smtClean="0">
                <a:solidFill>
                  <a:srgbClr val="000099"/>
                </a:solidFill>
                <a:latin typeface="Times New Roman" pitchFamily="18" charset="0"/>
                <a:cs typeface="Times New Roman" pitchFamily="18" charset="0"/>
              </a:rPr>
              <a:t>Giraldi</a:t>
            </a:r>
            <a:r>
              <a:rPr lang="it-IT" sz="1000" b="1" dirty="0" smtClean="0">
                <a:solidFill>
                  <a:srgbClr val="000099"/>
                </a:solidFill>
                <a:latin typeface="Times New Roman" pitchFamily="18" charset="0"/>
                <a:cs typeface="Times New Roman" pitchFamily="18" charset="0"/>
              </a:rPr>
              <a:t> (1478 ca.) </a:t>
            </a:r>
            <a:endParaRPr lang="it-IT" sz="1000" b="1" dirty="0" smtClean="0">
              <a:solidFill>
                <a:srgbClr val="000099"/>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2"/>
          <p:cNvSpPr txBox="1">
            <a:spLocks/>
          </p:cNvSpPr>
          <p:nvPr/>
        </p:nvSpPr>
        <p:spPr>
          <a:xfrm>
            <a:off x="4427984" y="332656"/>
            <a:ext cx="4248472" cy="1080120"/>
          </a:xfrm>
          <a:prstGeom prst="rect">
            <a:avLst/>
          </a:prstGeom>
        </p:spPr>
        <p:txBody>
          <a:bodyPr/>
          <a:lstStyle/>
          <a:p>
            <a:pPr algn="ctr" fontAlgn="auto">
              <a:spcAft>
                <a:spcPts val="0"/>
              </a:spcAft>
              <a:defRPr/>
            </a:pPr>
            <a:r>
              <a:rPr lang="it-IT" sz="3200" b="1" spc="-100" dirty="0">
                <a:ln w="3200">
                  <a:solidFill>
                    <a:schemeClr val="bg2">
                      <a:shade val="75000"/>
                      <a:alpha val="25000"/>
                    </a:schemeClr>
                  </a:solidFill>
                  <a:prstDash val="solid"/>
                  <a:round/>
                </a:ln>
                <a:solidFill>
                  <a:srgbClr val="FFC000"/>
                </a:solidFill>
                <a:effectLst>
                  <a:innerShdw blurRad="50800" dist="25400" dir="13500000">
                    <a:prstClr val="black">
                      <a:alpha val="70000"/>
                    </a:prstClr>
                  </a:innerShdw>
                </a:effectLst>
                <a:latin typeface="Times New Roman" pitchFamily="18" charset="0"/>
                <a:ea typeface="+mj-ea"/>
                <a:cs typeface="Times New Roman" pitchFamily="18" charset="0"/>
              </a:rPr>
              <a:t>VII CERCHIO                   VIOLENTI</a:t>
            </a:r>
          </a:p>
        </p:txBody>
      </p:sp>
      <p:sp>
        <p:nvSpPr>
          <p:cNvPr id="53251" name="CasellaDiTesto 3"/>
          <p:cNvSpPr txBox="1">
            <a:spLocks noChangeArrowheads="1"/>
          </p:cNvSpPr>
          <p:nvPr/>
        </p:nvSpPr>
        <p:spPr bwMode="auto">
          <a:xfrm>
            <a:off x="179388" y="1905000"/>
            <a:ext cx="8785225" cy="3108325"/>
          </a:xfrm>
          <a:prstGeom prst="rect">
            <a:avLst/>
          </a:prstGeom>
          <a:noFill/>
          <a:ln w="9525">
            <a:noFill/>
            <a:miter lim="800000"/>
            <a:headEnd/>
            <a:tailEnd/>
          </a:ln>
        </p:spPr>
        <p:txBody>
          <a:bodyPr>
            <a:spAutoFit/>
          </a:bodyPr>
          <a:lstStyle/>
          <a:p>
            <a:pPr>
              <a:buFont typeface="Wingdings" pitchFamily="2" charset="2"/>
              <a:buChar char="Ø"/>
            </a:pPr>
            <a:r>
              <a:rPr lang="it-IT" sz="2800" i="1">
                <a:solidFill>
                  <a:srgbClr val="FFC000"/>
                </a:solidFill>
                <a:latin typeface="Constantia" pitchFamily="18" charset="0"/>
              </a:rPr>
              <a:t> </a:t>
            </a:r>
            <a:r>
              <a:rPr lang="it-IT" sz="2400">
                <a:solidFill>
                  <a:srgbClr val="FFC000"/>
                </a:solidFill>
                <a:latin typeface="Times New Roman" pitchFamily="18" charset="0"/>
                <a:cs typeface="Times New Roman" pitchFamily="18" charset="0"/>
              </a:rPr>
              <a:t>I GIRONE  </a:t>
            </a:r>
            <a:r>
              <a:rPr lang="it-IT" sz="2400">
                <a:solidFill>
                  <a:srgbClr val="FFC000"/>
                </a:solidFill>
                <a:latin typeface="Times New Roman" pitchFamily="18" charset="0"/>
                <a:cs typeface="Times New Roman" pitchFamily="18" charset="0"/>
                <a:sym typeface="Wingdings" pitchFamily="2" charset="2"/>
              </a:rPr>
              <a:t> </a:t>
            </a:r>
            <a:r>
              <a:rPr lang="it-IT" sz="2400" b="1">
                <a:solidFill>
                  <a:srgbClr val="FFC000"/>
                </a:solidFill>
                <a:latin typeface="Times New Roman" pitchFamily="18" charset="0"/>
                <a:cs typeface="Times New Roman" pitchFamily="18" charset="0"/>
              </a:rPr>
              <a:t>violenti contro il prossimo </a:t>
            </a:r>
            <a:r>
              <a:rPr lang="it-IT" sz="2400">
                <a:solidFill>
                  <a:srgbClr val="FFC000"/>
                </a:solidFill>
                <a:latin typeface="Times New Roman" pitchFamily="18" charset="0"/>
                <a:cs typeface="Times New Roman" pitchFamily="18" charset="0"/>
                <a:sym typeface="Wingdings" pitchFamily="2" charset="2"/>
              </a:rPr>
              <a:t> nelle persone (con omicidi e ferimenti) e nelle cose (con distruzioni, ruberie e rapine)</a:t>
            </a:r>
            <a:endParaRPr lang="it-IT" sz="2400">
              <a:solidFill>
                <a:srgbClr val="FFC000"/>
              </a:solidFill>
              <a:latin typeface="Times New Roman" pitchFamily="18" charset="0"/>
              <a:cs typeface="Times New Roman" pitchFamily="18" charset="0"/>
            </a:endParaRPr>
          </a:p>
          <a:p>
            <a:pPr>
              <a:buFont typeface="Wingdings" pitchFamily="2" charset="2"/>
              <a:buChar char="Ø"/>
            </a:pPr>
            <a:endParaRPr lang="it-IT" sz="2400">
              <a:solidFill>
                <a:srgbClr val="FFC000"/>
              </a:solidFill>
              <a:latin typeface="Times New Roman" pitchFamily="18" charset="0"/>
              <a:cs typeface="Times New Roman" pitchFamily="18" charset="0"/>
            </a:endParaRPr>
          </a:p>
          <a:p>
            <a:pPr>
              <a:buFont typeface="Wingdings" pitchFamily="2" charset="2"/>
              <a:buChar char="Ø"/>
            </a:pPr>
            <a:r>
              <a:rPr lang="it-IT" sz="2400">
                <a:solidFill>
                  <a:srgbClr val="FFC000"/>
                </a:solidFill>
                <a:latin typeface="Times New Roman" pitchFamily="18" charset="0"/>
                <a:cs typeface="Times New Roman" pitchFamily="18" charset="0"/>
              </a:rPr>
              <a:t> II GIRONE  </a:t>
            </a:r>
            <a:r>
              <a:rPr lang="it-IT" sz="2400">
                <a:solidFill>
                  <a:srgbClr val="FFC000"/>
                </a:solidFill>
                <a:latin typeface="Times New Roman" pitchFamily="18" charset="0"/>
                <a:cs typeface="Times New Roman" pitchFamily="18" charset="0"/>
                <a:sym typeface="Wingdings" pitchFamily="2" charset="2"/>
              </a:rPr>
              <a:t> </a:t>
            </a:r>
            <a:r>
              <a:rPr lang="it-IT" sz="2400" b="1">
                <a:solidFill>
                  <a:srgbClr val="FFC000"/>
                </a:solidFill>
                <a:latin typeface="Times New Roman" pitchFamily="18" charset="0"/>
                <a:cs typeface="Times New Roman" pitchFamily="18" charset="0"/>
                <a:sym typeface="Wingdings" pitchFamily="2" charset="2"/>
              </a:rPr>
              <a:t>violenti contro sé stessi </a:t>
            </a:r>
            <a:r>
              <a:rPr lang="it-IT" sz="2400">
                <a:solidFill>
                  <a:srgbClr val="FFC000"/>
                </a:solidFill>
                <a:latin typeface="Times New Roman" pitchFamily="18" charset="0"/>
                <a:cs typeface="Times New Roman" pitchFamily="18" charset="0"/>
                <a:sym typeface="Wingdings" pitchFamily="2" charset="2"/>
              </a:rPr>
              <a:t> </a:t>
            </a:r>
            <a:r>
              <a:rPr lang="it-IT" sz="2400">
                <a:solidFill>
                  <a:srgbClr val="FFC000"/>
                </a:solidFill>
                <a:latin typeface="Times New Roman" pitchFamily="18" charset="0"/>
                <a:cs typeface="Times New Roman" pitchFamily="18" charset="0"/>
              </a:rPr>
              <a:t>suicidi e scialacquatori</a:t>
            </a:r>
          </a:p>
          <a:p>
            <a:pPr>
              <a:buFont typeface="Wingdings" pitchFamily="2" charset="2"/>
              <a:buChar char="Ø"/>
            </a:pPr>
            <a:endParaRPr lang="it-IT" sz="2400">
              <a:solidFill>
                <a:srgbClr val="FFC000"/>
              </a:solidFill>
              <a:latin typeface="Times New Roman" pitchFamily="18" charset="0"/>
              <a:cs typeface="Times New Roman" pitchFamily="18" charset="0"/>
            </a:endParaRPr>
          </a:p>
          <a:p>
            <a:pPr>
              <a:buFont typeface="Wingdings" pitchFamily="2" charset="2"/>
              <a:buChar char="Ø"/>
            </a:pPr>
            <a:r>
              <a:rPr lang="it-IT" sz="2400">
                <a:solidFill>
                  <a:srgbClr val="FFC000"/>
                </a:solidFill>
                <a:latin typeface="Times New Roman" pitchFamily="18" charset="0"/>
                <a:cs typeface="Times New Roman" pitchFamily="18" charset="0"/>
              </a:rPr>
              <a:t> III GIRONE </a:t>
            </a:r>
            <a:r>
              <a:rPr lang="it-IT" sz="2400">
                <a:solidFill>
                  <a:srgbClr val="FFC000"/>
                </a:solidFill>
                <a:latin typeface="Times New Roman" pitchFamily="18" charset="0"/>
                <a:cs typeface="Times New Roman" pitchFamily="18" charset="0"/>
                <a:sym typeface="Wingdings" pitchFamily="2" charset="2"/>
              </a:rPr>
              <a:t> </a:t>
            </a:r>
            <a:r>
              <a:rPr lang="it-IT" sz="2400" b="1">
                <a:solidFill>
                  <a:srgbClr val="FFC000"/>
                </a:solidFill>
                <a:latin typeface="Times New Roman" pitchFamily="18" charset="0"/>
                <a:cs typeface="Times New Roman" pitchFamily="18" charset="0"/>
                <a:sym typeface="Wingdings" pitchFamily="2" charset="2"/>
              </a:rPr>
              <a:t>violenti contro Dio </a:t>
            </a:r>
            <a:r>
              <a:rPr lang="it-IT" sz="2400">
                <a:solidFill>
                  <a:srgbClr val="FFC000"/>
                </a:solidFill>
                <a:latin typeface="Times New Roman" pitchFamily="18" charset="0"/>
                <a:cs typeface="Times New Roman" pitchFamily="18" charset="0"/>
                <a:sym typeface="Wingdings" pitchFamily="2" charset="2"/>
              </a:rPr>
              <a:t> bestemmiandone il nome         e spregiandone la bontà contro la natura (sodomia)  e contro ciò che   alla natura si conforma (usura)</a:t>
            </a:r>
            <a:endParaRPr lang="it-IT" sz="2400">
              <a:solidFill>
                <a:srgbClr val="FFC000"/>
              </a:solidFill>
              <a:latin typeface="Times New Roman" pitchFamily="18" charset="0"/>
              <a:cs typeface="Times New Roman" pitchFamily="18" charset="0"/>
            </a:endParaRPr>
          </a:p>
        </p:txBody>
      </p:sp>
      <p:sp>
        <p:nvSpPr>
          <p:cNvPr id="5" name="CasellaDiTesto 4"/>
          <p:cNvSpPr txBox="1"/>
          <p:nvPr/>
        </p:nvSpPr>
        <p:spPr>
          <a:xfrm>
            <a:off x="179512" y="188640"/>
            <a:ext cx="4032448"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Di violenti il primo cerchio è tutto;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ma perché si fa forza a tre persone,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in tre gironi è distinto e costrutto. </a:t>
            </a:r>
            <a:r>
              <a:rPr lang="it-IT" dirty="0"/>
              <a:t>  </a:t>
            </a:r>
          </a:p>
          <a:p>
            <a:pPr fontAlgn="auto">
              <a:spcBef>
                <a:spcPts val="0"/>
              </a:spcBef>
              <a:spcAft>
                <a:spcPts val="0"/>
              </a:spcAft>
              <a:defRPr/>
            </a:pPr>
            <a:endParaRPr lang="it-IT" dirty="0"/>
          </a:p>
          <a:p>
            <a:pPr fontAlgn="auto">
              <a:spcBef>
                <a:spcPts val="0"/>
              </a:spcBef>
              <a:spcAft>
                <a:spcPts val="0"/>
              </a:spcAft>
              <a:defRPr/>
            </a:pPr>
            <a:r>
              <a:rPr lang="it-IT" dirty="0"/>
              <a:t>Inferno </a:t>
            </a:r>
            <a:r>
              <a:rPr lang="it-IT" dirty="0">
                <a:latin typeface="+mj-lt"/>
              </a:rPr>
              <a:t> XI, 28-30</a:t>
            </a:r>
          </a:p>
        </p:txBody>
      </p:sp>
      <p:sp>
        <p:nvSpPr>
          <p:cNvPr id="6" name="CasellaDiTesto 5"/>
          <p:cNvSpPr txBox="1"/>
          <p:nvPr/>
        </p:nvSpPr>
        <p:spPr>
          <a:xfrm>
            <a:off x="4932040" y="5157192"/>
            <a:ext cx="4032448"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A Dio, a sé, al prossimo si </a:t>
            </a:r>
            <a:r>
              <a:rPr lang="it-IT" b="1" dirty="0" err="1">
                <a:latin typeface="Times New Roman" pitchFamily="18" charset="0"/>
                <a:cs typeface="Times New Roman" pitchFamily="18" charset="0"/>
              </a:rPr>
              <a:t>pòne</a:t>
            </a:r>
            <a:r>
              <a:rPr lang="it-IT" b="1" dirty="0">
                <a:latin typeface="Times New Roman" pitchFamily="18" charset="0"/>
                <a:cs typeface="Times New Roman" pitchFamily="18" charset="0"/>
              </a:rPr>
              <a:t>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far forza, dico in loro e in </a:t>
            </a:r>
            <a:r>
              <a:rPr lang="it-IT" b="1" dirty="0" err="1">
                <a:latin typeface="Times New Roman" pitchFamily="18" charset="0"/>
                <a:cs typeface="Times New Roman" pitchFamily="18" charset="0"/>
              </a:rPr>
              <a:t>lor</a:t>
            </a:r>
            <a:r>
              <a:rPr lang="it-IT" b="1" dirty="0">
                <a:latin typeface="Times New Roman" pitchFamily="18" charset="0"/>
                <a:cs typeface="Times New Roman" pitchFamily="18" charset="0"/>
              </a:rPr>
              <a:t> cose,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come udirai con aperta ragione. </a:t>
            </a:r>
            <a:r>
              <a:rPr lang="it-IT" dirty="0"/>
              <a:t>  </a:t>
            </a:r>
          </a:p>
          <a:p>
            <a:pPr fontAlgn="auto">
              <a:spcBef>
                <a:spcPts val="0"/>
              </a:spcBef>
              <a:spcAft>
                <a:spcPts val="0"/>
              </a:spcAft>
              <a:defRPr/>
            </a:pPr>
            <a:endParaRPr lang="it-IT" dirty="0"/>
          </a:p>
          <a:p>
            <a:pPr fontAlgn="auto">
              <a:spcBef>
                <a:spcPts val="0"/>
              </a:spcBef>
              <a:spcAft>
                <a:spcPts val="0"/>
              </a:spcAft>
              <a:defRPr/>
            </a:pPr>
            <a:r>
              <a:rPr lang="it-IT" dirty="0"/>
              <a:t>Inferno </a:t>
            </a:r>
            <a:r>
              <a:rPr lang="it-IT" dirty="0">
                <a:latin typeface="+mj-lt"/>
              </a:rPr>
              <a:t> XI, 31-33</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upload.wikimedia.org/wikipedia/commons/3/35/Inf._12_anonimo_fiorentino.jpg">
            <a:hlinkClick r:id="rId2"/>
          </p:cNvPr>
          <p:cNvPicPr>
            <a:picLocks noChangeAspect="1" noChangeArrowheads="1"/>
          </p:cNvPicPr>
          <p:nvPr/>
        </p:nvPicPr>
        <p:blipFill>
          <a:blip r:embed="rId3" cstate="print"/>
          <a:srcRect/>
          <a:stretch>
            <a:fillRect/>
          </a:stretch>
        </p:blipFill>
        <p:spPr bwMode="auto">
          <a:xfrm>
            <a:off x="250825" y="404813"/>
            <a:ext cx="2089150" cy="3014662"/>
          </a:xfrm>
          <a:prstGeom prst="rect">
            <a:avLst/>
          </a:prstGeom>
          <a:noFill/>
          <a:ln w="9525">
            <a:noFill/>
            <a:miter lim="800000"/>
            <a:headEnd/>
            <a:tailEnd/>
          </a:ln>
        </p:spPr>
      </p:pic>
      <p:sp>
        <p:nvSpPr>
          <p:cNvPr id="6" name="CasellaDiTesto 5"/>
          <p:cNvSpPr txBox="1"/>
          <p:nvPr/>
        </p:nvSpPr>
        <p:spPr>
          <a:xfrm>
            <a:off x="250825" y="3460750"/>
            <a:ext cx="2089150" cy="400050"/>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a:solidFill>
                  <a:srgbClr val="000099"/>
                </a:solidFill>
                <a:latin typeface="+mn-lt"/>
                <a:cs typeface="Arial" pitchFamily="34" charset="0"/>
              </a:rPr>
              <a:t>Anonimo fiorentino                             (1390-1400 ca.)</a:t>
            </a:r>
          </a:p>
        </p:txBody>
      </p:sp>
      <p:sp>
        <p:nvSpPr>
          <p:cNvPr id="54276" name="CasellaDiTesto 6"/>
          <p:cNvSpPr txBox="1">
            <a:spLocks noChangeArrowheads="1"/>
          </p:cNvSpPr>
          <p:nvPr/>
        </p:nvSpPr>
        <p:spPr bwMode="auto">
          <a:xfrm>
            <a:off x="2484438" y="260350"/>
            <a:ext cx="6408737" cy="3908425"/>
          </a:xfrm>
          <a:prstGeom prst="rect">
            <a:avLst/>
          </a:prstGeom>
          <a:noFill/>
          <a:ln w="9525">
            <a:noFill/>
            <a:miter lim="800000"/>
            <a:headEnd/>
            <a:tailEnd/>
          </a:ln>
        </p:spPr>
        <p:txBody>
          <a:bodyPr>
            <a:spAutoFit/>
          </a:bodyPr>
          <a:lstStyle/>
          <a:p>
            <a:pPr algn="ctr"/>
            <a:r>
              <a:rPr lang="it-IT" sz="2800">
                <a:solidFill>
                  <a:srgbClr val="FFC000"/>
                </a:solidFill>
                <a:latin typeface="Times New Roman" pitchFamily="18" charset="0"/>
                <a:cs typeface="Times New Roman" pitchFamily="18" charset="0"/>
              </a:rPr>
              <a:t>I GIRONE (violenti contro il prossimo)</a:t>
            </a:r>
          </a:p>
          <a:p>
            <a:endParaRPr lang="it-IT" sz="2400">
              <a:solidFill>
                <a:srgbClr val="FFC000"/>
              </a:solidFill>
              <a:latin typeface="Times New Roman" pitchFamily="18" charset="0"/>
              <a:cs typeface="Times New Roman" pitchFamily="18" charset="0"/>
            </a:endParaRPr>
          </a:p>
          <a:p>
            <a:r>
              <a:rPr lang="it-IT" sz="2800">
                <a:solidFill>
                  <a:srgbClr val="FFC000"/>
                </a:solidFill>
                <a:latin typeface="Times New Roman" pitchFamily="18" charset="0"/>
                <a:cs typeface="Times New Roman" pitchFamily="18" charset="0"/>
              </a:rPr>
              <a:t>Sono immersi nel Flegetonte, fiume di sangue bollente, a un livello commisurato al peccato e tenuti a bada  dai Centauri armati di arco e  frecce che corrono attorno al fosso del fiume e colpiscono qualsiasi anima esca dal sangue in misura maggiore a quanto richieda la sua colpa</a:t>
            </a:r>
            <a:endParaRPr lang="it-IT" sz="2800">
              <a:latin typeface="Constantia" pitchFamily="18" charset="0"/>
            </a:endParaRPr>
          </a:p>
        </p:txBody>
      </p:sp>
      <p:sp>
        <p:nvSpPr>
          <p:cNvPr id="54277" name="CasellaDiTesto 7"/>
          <p:cNvSpPr txBox="1">
            <a:spLocks noChangeArrowheads="1"/>
          </p:cNvSpPr>
          <p:nvPr/>
        </p:nvSpPr>
        <p:spPr bwMode="auto">
          <a:xfrm>
            <a:off x="323850" y="4652963"/>
            <a:ext cx="8496300" cy="1385887"/>
          </a:xfrm>
          <a:prstGeom prst="rect">
            <a:avLst/>
          </a:prstGeom>
          <a:noFill/>
          <a:ln w="9525">
            <a:noFill/>
            <a:miter lim="800000"/>
            <a:headEnd/>
            <a:tailEnd/>
          </a:ln>
        </p:spPr>
        <p:txBody>
          <a:bodyPr>
            <a:spAutoFit/>
          </a:bodyPr>
          <a:lstStyle/>
          <a:p>
            <a:r>
              <a:rPr lang="it-IT" sz="2800">
                <a:solidFill>
                  <a:srgbClr val="FFC000"/>
                </a:solidFill>
                <a:latin typeface="Times New Roman" pitchFamily="18" charset="0"/>
                <a:cs typeface="Times New Roman" pitchFamily="18" charset="0"/>
              </a:rPr>
              <a:t>Il contrappasso è tagliato sugli assassini e si estende per analogia anche a tutti gli altri peccatori: essi che furono desiderosi del sangue altrui, adesso vi giacciono immersi</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Picture"/>
          <p:cNvPicPr>
            <a:picLocks noChangeAspect="1" noChangeArrowheads="1"/>
          </p:cNvPicPr>
          <p:nvPr/>
        </p:nvPicPr>
        <p:blipFill>
          <a:blip r:embed="rId2" cstate="print"/>
          <a:srcRect/>
          <a:stretch>
            <a:fillRect/>
          </a:stretch>
        </p:blipFill>
        <p:spPr bwMode="auto">
          <a:xfrm>
            <a:off x="250825" y="188913"/>
            <a:ext cx="2711450" cy="2016125"/>
          </a:xfrm>
          <a:prstGeom prst="rect">
            <a:avLst/>
          </a:prstGeom>
          <a:noFill/>
          <a:ln w="9525">
            <a:noFill/>
            <a:miter lim="800000"/>
            <a:headEnd/>
            <a:tailEnd/>
          </a:ln>
        </p:spPr>
      </p:pic>
      <p:sp>
        <p:nvSpPr>
          <p:cNvPr id="55299" name="CasellaDiTesto 3"/>
          <p:cNvSpPr txBox="1">
            <a:spLocks noChangeArrowheads="1"/>
          </p:cNvSpPr>
          <p:nvPr/>
        </p:nvSpPr>
        <p:spPr bwMode="auto">
          <a:xfrm>
            <a:off x="250825" y="2236788"/>
            <a:ext cx="2736850" cy="246062"/>
          </a:xfrm>
          <a:prstGeom prst="rect">
            <a:avLst/>
          </a:prstGeom>
          <a:solidFill>
            <a:schemeClr val="accent1"/>
          </a:solidFill>
          <a:ln w="9525">
            <a:noFill/>
            <a:miter lim="800000"/>
            <a:headEnd/>
            <a:tailEnd/>
          </a:ln>
        </p:spPr>
        <p:txBody>
          <a:bodyPr>
            <a:spAutoFit/>
          </a:bodyPr>
          <a:lstStyle/>
          <a:p>
            <a:pPr algn="ctr" eaLnBrk="0" fontAlgn="t" hangingPunct="0"/>
            <a:r>
              <a:rPr lang="it-IT" sz="1000" b="1">
                <a:solidFill>
                  <a:srgbClr val="000099"/>
                </a:solidFill>
                <a:latin typeface="Times New Roman" pitchFamily="18" charset="0"/>
                <a:cs typeface="Times New Roman" pitchFamily="18" charset="0"/>
              </a:rPr>
              <a:t>Il centauro Nesso  (min. ferrarese, XV sec.)</a:t>
            </a:r>
          </a:p>
        </p:txBody>
      </p:sp>
      <p:sp>
        <p:nvSpPr>
          <p:cNvPr id="7" name="CasellaDiTesto 6"/>
          <p:cNvSpPr txBox="1"/>
          <p:nvPr/>
        </p:nvSpPr>
        <p:spPr>
          <a:xfrm>
            <a:off x="4932040" y="188640"/>
            <a:ext cx="3960440" cy="3139321"/>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solidFill>
                  <a:schemeClr val="tx1"/>
                </a:solidFill>
                <a:latin typeface="Times New Roman" pitchFamily="18" charset="0"/>
                <a:cs typeface="Times New Roman" pitchFamily="18" charset="0"/>
              </a:rPr>
              <a:t>Quivi si </a:t>
            </a:r>
            <a:r>
              <a:rPr lang="it-IT" b="1" dirty="0" err="1">
                <a:solidFill>
                  <a:schemeClr val="tx1"/>
                </a:solidFill>
                <a:latin typeface="Times New Roman" pitchFamily="18" charset="0"/>
                <a:cs typeface="Times New Roman" pitchFamily="18" charset="0"/>
              </a:rPr>
              <a:t>piangon</a:t>
            </a:r>
            <a:r>
              <a:rPr lang="it-IT" b="1" dirty="0">
                <a:solidFill>
                  <a:schemeClr val="tx1"/>
                </a:solidFill>
                <a:latin typeface="Times New Roman" pitchFamily="18" charset="0"/>
                <a:cs typeface="Times New Roman" pitchFamily="18" charset="0"/>
              </a:rPr>
              <a:t> li spietati danni; </a:t>
            </a:r>
            <a:br>
              <a:rPr lang="it-IT" b="1" dirty="0">
                <a:solidFill>
                  <a:schemeClr val="tx1"/>
                </a:solidFill>
                <a:latin typeface="Times New Roman" pitchFamily="18" charset="0"/>
                <a:cs typeface="Times New Roman" pitchFamily="18" charset="0"/>
              </a:rPr>
            </a:br>
            <a:r>
              <a:rPr lang="it-IT" b="1" dirty="0">
                <a:solidFill>
                  <a:schemeClr val="tx1"/>
                </a:solidFill>
                <a:latin typeface="Times New Roman" pitchFamily="18" charset="0"/>
                <a:cs typeface="Times New Roman" pitchFamily="18" charset="0"/>
              </a:rPr>
              <a:t>quivi è Alessandro, e Dionisio fero, </a:t>
            </a:r>
            <a:br>
              <a:rPr lang="it-IT" b="1" dirty="0">
                <a:solidFill>
                  <a:schemeClr val="tx1"/>
                </a:solidFill>
                <a:latin typeface="Times New Roman" pitchFamily="18" charset="0"/>
                <a:cs typeface="Times New Roman" pitchFamily="18" charset="0"/>
              </a:rPr>
            </a:br>
            <a:r>
              <a:rPr lang="it-IT" b="1" dirty="0">
                <a:solidFill>
                  <a:schemeClr val="tx1"/>
                </a:solidFill>
                <a:latin typeface="Times New Roman" pitchFamily="18" charset="0"/>
                <a:cs typeface="Times New Roman" pitchFamily="18" charset="0"/>
              </a:rPr>
              <a:t>che </a:t>
            </a:r>
            <a:r>
              <a:rPr lang="it-IT" b="1" dirty="0" err="1">
                <a:solidFill>
                  <a:schemeClr val="tx1"/>
                </a:solidFill>
                <a:latin typeface="Times New Roman" pitchFamily="18" charset="0"/>
                <a:cs typeface="Times New Roman" pitchFamily="18" charset="0"/>
              </a:rPr>
              <a:t>fé</a:t>
            </a:r>
            <a:r>
              <a:rPr lang="it-IT" b="1" dirty="0">
                <a:solidFill>
                  <a:schemeClr val="tx1"/>
                </a:solidFill>
                <a:latin typeface="Times New Roman" pitchFamily="18" charset="0"/>
                <a:cs typeface="Times New Roman" pitchFamily="18" charset="0"/>
              </a:rPr>
              <a:t> </a:t>
            </a:r>
            <a:r>
              <a:rPr lang="it-IT" b="1" dirty="0" err="1">
                <a:solidFill>
                  <a:schemeClr val="tx1"/>
                </a:solidFill>
                <a:latin typeface="Times New Roman" pitchFamily="18" charset="0"/>
                <a:cs typeface="Times New Roman" pitchFamily="18" charset="0"/>
              </a:rPr>
              <a:t>Cicilia</a:t>
            </a:r>
            <a:r>
              <a:rPr lang="it-IT" b="1" dirty="0">
                <a:solidFill>
                  <a:schemeClr val="tx1"/>
                </a:solidFill>
                <a:latin typeface="Times New Roman" pitchFamily="18" charset="0"/>
                <a:cs typeface="Times New Roman" pitchFamily="18" charset="0"/>
              </a:rPr>
              <a:t> aver dolorosi anni.</a:t>
            </a:r>
          </a:p>
          <a:p>
            <a:pPr fontAlgn="auto">
              <a:spcBef>
                <a:spcPts val="0"/>
              </a:spcBef>
              <a:spcAft>
                <a:spcPts val="0"/>
              </a:spcAft>
              <a:defRPr/>
            </a:pPr>
            <a:endParaRPr lang="it-IT" b="1" dirty="0">
              <a:solidFill>
                <a:schemeClr val="tx1"/>
              </a:solidFill>
              <a:latin typeface="Times New Roman" pitchFamily="18" charset="0"/>
              <a:cs typeface="Times New Roman" pitchFamily="18" charset="0"/>
            </a:endParaRPr>
          </a:p>
          <a:p>
            <a:pPr fontAlgn="auto">
              <a:spcBef>
                <a:spcPts val="0"/>
              </a:spcBef>
              <a:spcAft>
                <a:spcPts val="0"/>
              </a:spcAft>
              <a:defRPr/>
            </a:pPr>
            <a:r>
              <a:rPr lang="it-IT" b="1" dirty="0">
                <a:solidFill>
                  <a:schemeClr val="tx1"/>
                </a:solidFill>
                <a:latin typeface="Times New Roman" pitchFamily="18" charset="0"/>
                <a:cs typeface="Times New Roman" pitchFamily="18" charset="0"/>
              </a:rPr>
              <a:t>E quella fronte c’ha ’l pel così nero, </a:t>
            </a:r>
            <a:br>
              <a:rPr lang="it-IT" b="1" dirty="0">
                <a:solidFill>
                  <a:schemeClr val="tx1"/>
                </a:solidFill>
                <a:latin typeface="Times New Roman" pitchFamily="18" charset="0"/>
                <a:cs typeface="Times New Roman" pitchFamily="18" charset="0"/>
              </a:rPr>
            </a:br>
            <a:r>
              <a:rPr lang="it-IT" b="1" dirty="0">
                <a:solidFill>
                  <a:schemeClr val="tx1"/>
                </a:solidFill>
                <a:latin typeface="Times New Roman" pitchFamily="18" charset="0"/>
                <a:cs typeface="Times New Roman" pitchFamily="18" charset="0"/>
              </a:rPr>
              <a:t>è </a:t>
            </a:r>
            <a:r>
              <a:rPr lang="it-IT" b="1" dirty="0" err="1">
                <a:solidFill>
                  <a:schemeClr val="tx1"/>
                </a:solidFill>
                <a:latin typeface="Times New Roman" pitchFamily="18" charset="0"/>
                <a:cs typeface="Times New Roman" pitchFamily="18" charset="0"/>
              </a:rPr>
              <a:t>Azzolino</a:t>
            </a:r>
            <a:r>
              <a:rPr lang="it-IT" b="1" dirty="0">
                <a:solidFill>
                  <a:schemeClr val="tx1"/>
                </a:solidFill>
                <a:latin typeface="Times New Roman" pitchFamily="18" charset="0"/>
                <a:cs typeface="Times New Roman" pitchFamily="18" charset="0"/>
              </a:rPr>
              <a:t>; e quell’altro ch’è biondo, </a:t>
            </a:r>
            <a:br>
              <a:rPr lang="it-IT" b="1" dirty="0">
                <a:solidFill>
                  <a:schemeClr val="tx1"/>
                </a:solidFill>
                <a:latin typeface="Times New Roman" pitchFamily="18" charset="0"/>
                <a:cs typeface="Times New Roman" pitchFamily="18" charset="0"/>
              </a:rPr>
            </a:br>
            <a:r>
              <a:rPr lang="it-IT" b="1" dirty="0">
                <a:solidFill>
                  <a:schemeClr val="tx1"/>
                </a:solidFill>
                <a:latin typeface="Times New Roman" pitchFamily="18" charset="0"/>
                <a:cs typeface="Times New Roman" pitchFamily="18" charset="0"/>
              </a:rPr>
              <a:t>è </a:t>
            </a:r>
            <a:r>
              <a:rPr lang="it-IT" b="1" dirty="0" err="1">
                <a:solidFill>
                  <a:schemeClr val="tx1"/>
                </a:solidFill>
                <a:latin typeface="Times New Roman" pitchFamily="18" charset="0"/>
                <a:cs typeface="Times New Roman" pitchFamily="18" charset="0"/>
              </a:rPr>
              <a:t>Opizzo</a:t>
            </a:r>
            <a:r>
              <a:rPr lang="it-IT" b="1" dirty="0">
                <a:solidFill>
                  <a:schemeClr val="tx1"/>
                </a:solidFill>
                <a:latin typeface="Times New Roman" pitchFamily="18" charset="0"/>
                <a:cs typeface="Times New Roman" pitchFamily="18" charset="0"/>
              </a:rPr>
              <a:t> da </a:t>
            </a:r>
            <a:r>
              <a:rPr lang="it-IT" b="1" dirty="0" err="1">
                <a:solidFill>
                  <a:schemeClr val="tx1"/>
                </a:solidFill>
                <a:latin typeface="Times New Roman" pitchFamily="18" charset="0"/>
                <a:cs typeface="Times New Roman" pitchFamily="18" charset="0"/>
              </a:rPr>
              <a:t>Esti</a:t>
            </a:r>
            <a:r>
              <a:rPr lang="it-IT" b="1" dirty="0">
                <a:solidFill>
                  <a:schemeClr val="tx1"/>
                </a:solidFill>
                <a:latin typeface="Times New Roman" pitchFamily="18" charset="0"/>
                <a:cs typeface="Times New Roman" pitchFamily="18" charset="0"/>
              </a:rPr>
              <a:t>, il qual per vero</a:t>
            </a:r>
            <a:r>
              <a:rPr lang="it-IT" dirty="0"/>
              <a:t>      </a:t>
            </a:r>
          </a:p>
          <a:p>
            <a:pPr fontAlgn="auto">
              <a:spcBef>
                <a:spcPts val="0"/>
              </a:spcBef>
              <a:spcAft>
                <a:spcPts val="0"/>
              </a:spcAft>
              <a:defRPr/>
            </a:pPr>
            <a:endParaRPr lang="it-IT" dirty="0"/>
          </a:p>
          <a:p>
            <a:pPr fontAlgn="auto">
              <a:spcBef>
                <a:spcPts val="0"/>
              </a:spcBef>
              <a:spcAft>
                <a:spcPts val="0"/>
              </a:spcAft>
              <a:defRPr/>
            </a:pPr>
            <a:r>
              <a:rPr lang="it-IT" b="1" dirty="0">
                <a:latin typeface="Times New Roman" pitchFamily="18" charset="0"/>
                <a:cs typeface="Times New Roman" pitchFamily="18" charset="0"/>
              </a:rPr>
              <a:t>fu spento dal figliastro </a:t>
            </a:r>
            <a:r>
              <a:rPr lang="it-IT" b="1" dirty="0" err="1">
                <a:latin typeface="Times New Roman" pitchFamily="18" charset="0"/>
                <a:cs typeface="Times New Roman" pitchFamily="18" charset="0"/>
              </a:rPr>
              <a:t>sù</a:t>
            </a:r>
            <a:r>
              <a:rPr lang="it-IT" b="1" dirty="0">
                <a:latin typeface="Times New Roman" pitchFamily="18" charset="0"/>
                <a:cs typeface="Times New Roman" pitchFamily="18" charset="0"/>
              </a:rPr>
              <a:t> nel mondo». </a:t>
            </a:r>
          </a:p>
          <a:p>
            <a:pPr fontAlgn="auto">
              <a:spcBef>
                <a:spcPts val="0"/>
              </a:spcBef>
              <a:spcAft>
                <a:spcPts val="0"/>
              </a:spcAft>
              <a:defRPr/>
            </a:pPr>
            <a:endParaRPr lang="it-IT" dirty="0"/>
          </a:p>
          <a:p>
            <a:pPr fontAlgn="auto">
              <a:spcBef>
                <a:spcPts val="0"/>
              </a:spcBef>
              <a:spcAft>
                <a:spcPts val="0"/>
              </a:spcAft>
              <a:defRPr/>
            </a:pPr>
            <a:r>
              <a:rPr lang="it-IT" dirty="0"/>
              <a:t>Inferno </a:t>
            </a:r>
            <a:r>
              <a:rPr lang="it-IT" dirty="0">
                <a:latin typeface="+mj-lt"/>
              </a:rPr>
              <a:t> XII, 106-112</a:t>
            </a:r>
          </a:p>
        </p:txBody>
      </p:sp>
      <p:sp>
        <p:nvSpPr>
          <p:cNvPr id="55303" name="CasellaDiTesto 7"/>
          <p:cNvSpPr txBox="1">
            <a:spLocks noChangeArrowheads="1"/>
          </p:cNvSpPr>
          <p:nvPr/>
        </p:nvSpPr>
        <p:spPr bwMode="auto">
          <a:xfrm>
            <a:off x="179388" y="3478213"/>
            <a:ext cx="8785225" cy="3046412"/>
          </a:xfrm>
          <a:prstGeom prst="rect">
            <a:avLst/>
          </a:prstGeom>
          <a:noFill/>
          <a:ln w="9525">
            <a:noFill/>
            <a:miter lim="800000"/>
            <a:headEnd/>
            <a:tailEnd/>
          </a:ln>
        </p:spPr>
        <p:txBody>
          <a:bodyPr>
            <a:spAutoFit/>
          </a:bodyPr>
          <a:lstStyle/>
          <a:p>
            <a:r>
              <a:rPr lang="it-IT" sz="2400" dirty="0">
                <a:solidFill>
                  <a:srgbClr val="FFC000"/>
                </a:solidFill>
                <a:latin typeface="Times New Roman" pitchFamily="18" charset="0"/>
                <a:cs typeface="Times New Roman" pitchFamily="18" charset="0"/>
              </a:rPr>
              <a:t>I </a:t>
            </a:r>
            <a:r>
              <a:rPr lang="it-IT" sz="2400" dirty="0" err="1">
                <a:solidFill>
                  <a:srgbClr val="FFC000"/>
                </a:solidFill>
                <a:latin typeface="Times New Roman" pitchFamily="18" charset="0"/>
                <a:cs typeface="Times New Roman" pitchFamily="18" charset="0"/>
              </a:rPr>
              <a:t>tirannni</a:t>
            </a:r>
            <a:r>
              <a:rPr lang="it-IT" sz="2400" dirty="0">
                <a:solidFill>
                  <a:srgbClr val="FFC000"/>
                </a:solidFill>
                <a:latin typeface="Times New Roman" pitchFamily="18" charset="0"/>
                <a:cs typeface="Times New Roman" pitchFamily="18" charset="0"/>
              </a:rPr>
              <a:t>, assassini e distruttori di proprietà altrui, sono immersi nel liquido bollente fino alle sopracciglia (“</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Io vidi gente sotto </a:t>
            </a:r>
            <a:r>
              <a:rPr lang="it-IT" sz="2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infino</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al ciglio</a:t>
            </a:r>
            <a:r>
              <a:rPr lang="it-IT" sz="2400" dirty="0">
                <a:solidFill>
                  <a:srgbClr val="FFC000"/>
                </a:solidFill>
                <a:latin typeface="Times New Roman" pitchFamily="18" charset="0"/>
                <a:cs typeface="Times New Roman" pitchFamily="18" charset="0"/>
              </a:rPr>
              <a:t>”); i semplici omicidi sono immersi fino al collo (“</a:t>
            </a:r>
            <a:r>
              <a:rPr lang="it-IT" sz="2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sovr</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’una gente che ‘</a:t>
            </a:r>
            <a:r>
              <a:rPr lang="it-IT" sz="2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nfino</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 la gola</a:t>
            </a:r>
            <a:r>
              <a:rPr lang="it-IT" sz="2400" dirty="0">
                <a:solidFill>
                  <a:srgbClr val="FFC000"/>
                </a:solidFill>
                <a:latin typeface="Times New Roman" pitchFamily="18" charset="0"/>
                <a:cs typeface="Times New Roman" pitchFamily="18" charset="0"/>
              </a:rPr>
              <a:t>”); con lo scorrere del fiume attorno al cerchio, il livello scende e così la violenza dei peccatori, immersi          ad un livello più basso fino ad arrivare ad avere i piedi nel sangue bollente (“</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Così a più a più si </a:t>
            </a:r>
            <a:r>
              <a:rPr lang="it-IT" sz="2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facea</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basso quel sangue, sì che </a:t>
            </a:r>
            <a:r>
              <a:rPr lang="it-IT" sz="2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cocea</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pur li piedi</a:t>
            </a:r>
            <a:r>
              <a:rPr lang="it-IT" sz="2400" dirty="0">
                <a:solidFill>
                  <a:srgbClr val="FFC000"/>
                </a:solidFill>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95536" y="295488"/>
            <a:ext cx="4176464"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D’</a:t>
            </a:r>
            <a:r>
              <a:rPr lang="it-IT" b="1" dirty="0" err="1">
                <a:latin typeface="Times New Roman" pitchFamily="18" charset="0"/>
                <a:cs typeface="Times New Roman" pitchFamily="18" charset="0"/>
              </a:rPr>
              <a:t>ogne</a:t>
            </a:r>
            <a:r>
              <a:rPr lang="it-IT" b="1" dirty="0">
                <a:latin typeface="Times New Roman" pitchFamily="18" charset="0"/>
                <a:cs typeface="Times New Roman" pitchFamily="18" charset="0"/>
              </a:rPr>
              <a:t> malizia, ch’odio in cielo acquista,</a:t>
            </a:r>
          </a:p>
          <a:p>
            <a:pPr fontAlgn="auto">
              <a:spcBef>
                <a:spcPts val="0"/>
              </a:spcBef>
              <a:spcAft>
                <a:spcPts val="0"/>
              </a:spcAft>
              <a:defRPr/>
            </a:pPr>
            <a:r>
              <a:rPr lang="it-IT" b="1" dirty="0">
                <a:latin typeface="Times New Roman" pitchFamily="18" charset="0"/>
                <a:cs typeface="Times New Roman" pitchFamily="18" charset="0"/>
              </a:rPr>
              <a:t>ingiuria è ‘l fine, ed </a:t>
            </a:r>
            <a:r>
              <a:rPr lang="it-IT" b="1" dirty="0" err="1">
                <a:latin typeface="Times New Roman" pitchFamily="18" charset="0"/>
                <a:cs typeface="Times New Roman" pitchFamily="18" charset="0"/>
              </a:rPr>
              <a:t>ogne</a:t>
            </a:r>
            <a:r>
              <a:rPr lang="it-IT" b="1" dirty="0">
                <a:latin typeface="Times New Roman" pitchFamily="18" charset="0"/>
                <a:cs typeface="Times New Roman" pitchFamily="18" charset="0"/>
              </a:rPr>
              <a:t> fin cotale</a:t>
            </a:r>
          </a:p>
          <a:p>
            <a:pPr fontAlgn="auto">
              <a:spcBef>
                <a:spcPts val="0"/>
              </a:spcBef>
              <a:spcAft>
                <a:spcPts val="0"/>
              </a:spcAft>
              <a:defRPr/>
            </a:pPr>
            <a:r>
              <a:rPr lang="it-IT" b="1" dirty="0">
                <a:latin typeface="Times New Roman" pitchFamily="18" charset="0"/>
                <a:cs typeface="Times New Roman" pitchFamily="18" charset="0"/>
              </a:rPr>
              <a:t>o con forza o con frode altrui contrista.</a:t>
            </a:r>
          </a:p>
          <a:p>
            <a:pPr fontAlgn="auto">
              <a:spcBef>
                <a:spcPts val="0"/>
              </a:spcBef>
              <a:spcAft>
                <a:spcPts val="0"/>
              </a:spcAft>
              <a:defRPr/>
            </a:pPr>
            <a:endParaRPr lang="it-IT" b="1" dirty="0"/>
          </a:p>
          <a:p>
            <a:pPr fontAlgn="auto">
              <a:spcBef>
                <a:spcPts val="0"/>
              </a:spcBef>
              <a:spcAft>
                <a:spcPts val="0"/>
              </a:spcAft>
              <a:defRPr/>
            </a:pPr>
            <a:r>
              <a:rPr lang="it-IT" dirty="0"/>
              <a:t>Inferno</a:t>
            </a:r>
            <a:r>
              <a:rPr lang="it-IT" dirty="0">
                <a:latin typeface="+mj-lt"/>
              </a:rPr>
              <a:t> XI, 21-24</a:t>
            </a:r>
          </a:p>
        </p:txBody>
      </p:sp>
      <p:sp>
        <p:nvSpPr>
          <p:cNvPr id="5" name="CasellaDiTesto 4"/>
          <p:cNvSpPr txBox="1"/>
          <p:nvPr/>
        </p:nvSpPr>
        <p:spPr>
          <a:xfrm>
            <a:off x="395536" y="5229200"/>
            <a:ext cx="4176464"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Lo naturale è sempre </a:t>
            </a:r>
            <a:r>
              <a:rPr lang="it-IT" b="1" dirty="0" err="1">
                <a:latin typeface="Times New Roman" pitchFamily="18" charset="0"/>
                <a:cs typeface="Times New Roman" pitchFamily="18" charset="0"/>
              </a:rPr>
              <a:t>sanza</a:t>
            </a:r>
            <a:r>
              <a:rPr lang="it-IT" b="1" dirty="0">
                <a:latin typeface="Times New Roman" pitchFamily="18" charset="0"/>
                <a:cs typeface="Times New Roman" pitchFamily="18" charset="0"/>
              </a:rPr>
              <a:t> errore,</a:t>
            </a:r>
          </a:p>
          <a:p>
            <a:pPr fontAlgn="auto">
              <a:spcBef>
                <a:spcPts val="0"/>
              </a:spcBef>
              <a:spcAft>
                <a:spcPts val="0"/>
              </a:spcAft>
              <a:defRPr/>
            </a:pPr>
            <a:r>
              <a:rPr lang="it-IT" b="1" dirty="0">
                <a:latin typeface="Times New Roman" pitchFamily="18" charset="0"/>
                <a:cs typeface="Times New Roman" pitchFamily="18" charset="0"/>
              </a:rPr>
              <a:t>ma l’altro </a:t>
            </a:r>
            <a:r>
              <a:rPr lang="it-IT" b="1" dirty="0" err="1">
                <a:latin typeface="Times New Roman" pitchFamily="18" charset="0"/>
                <a:cs typeface="Times New Roman" pitchFamily="18" charset="0"/>
              </a:rPr>
              <a:t>puote</a:t>
            </a:r>
            <a:r>
              <a:rPr lang="it-IT" b="1" dirty="0">
                <a:latin typeface="Times New Roman" pitchFamily="18" charset="0"/>
                <a:cs typeface="Times New Roman" pitchFamily="18" charset="0"/>
              </a:rPr>
              <a:t> errar per male obietto</a:t>
            </a:r>
          </a:p>
          <a:p>
            <a:pPr fontAlgn="auto">
              <a:spcBef>
                <a:spcPts val="0"/>
              </a:spcBef>
              <a:spcAft>
                <a:spcPts val="0"/>
              </a:spcAft>
              <a:defRPr/>
            </a:pPr>
            <a:r>
              <a:rPr lang="it-IT" b="1" dirty="0">
                <a:latin typeface="Times New Roman" pitchFamily="18" charset="0"/>
                <a:cs typeface="Times New Roman" pitchFamily="18" charset="0"/>
              </a:rPr>
              <a:t>o per troppo o per poco di vigore.</a:t>
            </a:r>
          </a:p>
          <a:p>
            <a:pPr fontAlgn="auto">
              <a:spcBef>
                <a:spcPts val="0"/>
              </a:spcBef>
              <a:spcAft>
                <a:spcPts val="0"/>
              </a:spcAft>
              <a:defRPr/>
            </a:pPr>
            <a:endParaRPr lang="it-IT" b="1" dirty="0"/>
          </a:p>
          <a:p>
            <a:pPr fontAlgn="auto">
              <a:spcBef>
                <a:spcPts val="0"/>
              </a:spcBef>
              <a:spcAft>
                <a:spcPts val="0"/>
              </a:spcAft>
              <a:defRPr/>
            </a:pPr>
            <a:r>
              <a:rPr lang="it-IT" dirty="0">
                <a:latin typeface="+mj-lt"/>
              </a:rPr>
              <a:t>Purgatorio XVII, 94-96</a:t>
            </a:r>
          </a:p>
        </p:txBody>
      </p:sp>
      <p:sp>
        <p:nvSpPr>
          <p:cNvPr id="10248" name="CasellaDiTesto 5"/>
          <p:cNvSpPr txBox="1">
            <a:spLocks noChangeArrowheads="1"/>
          </p:cNvSpPr>
          <p:nvPr/>
        </p:nvSpPr>
        <p:spPr bwMode="auto">
          <a:xfrm>
            <a:off x="395288" y="2492375"/>
            <a:ext cx="8424862" cy="1816100"/>
          </a:xfrm>
          <a:prstGeom prst="rect">
            <a:avLst/>
          </a:prstGeom>
          <a:noFill/>
          <a:ln w="9525">
            <a:noFill/>
            <a:miter lim="800000"/>
            <a:headEnd/>
            <a:tailEnd/>
          </a:ln>
        </p:spPr>
        <p:txBody>
          <a:bodyPr>
            <a:spAutoFit/>
          </a:bodyPr>
          <a:lstStyle/>
          <a:p>
            <a:r>
              <a:rPr lang="it-IT" sz="2800" b="1" dirty="0">
                <a:solidFill>
                  <a:srgbClr val="FFC000"/>
                </a:solidFill>
                <a:latin typeface="Times New Roman" pitchFamily="18" charset="0"/>
                <a:cs typeface="Times New Roman" pitchFamily="18" charset="0"/>
              </a:rPr>
              <a:t>Dante presenta due interpretazioni fondamentali sul tema del peccato: una centrata sul peccato in quanto tale e una seconda incentrata sulle possibili tendenze peccaminose dell’uomo</a:t>
            </a:r>
            <a:endParaRPr lang="it-IT" sz="2800" b="1" dirty="0">
              <a:solidFill>
                <a:srgbClr val="FFC000"/>
              </a:solidFill>
              <a:latin typeface="Constantia"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asellaDiTesto 1"/>
          <p:cNvSpPr txBox="1">
            <a:spLocks noChangeArrowheads="1"/>
          </p:cNvSpPr>
          <p:nvPr/>
        </p:nvSpPr>
        <p:spPr bwMode="auto">
          <a:xfrm>
            <a:off x="3276600" y="260350"/>
            <a:ext cx="5903913" cy="523875"/>
          </a:xfrm>
          <a:prstGeom prst="rect">
            <a:avLst/>
          </a:prstGeom>
          <a:noFill/>
          <a:ln w="9525">
            <a:noFill/>
            <a:miter lim="800000"/>
            <a:headEnd/>
            <a:tailEnd/>
          </a:ln>
        </p:spPr>
        <p:txBody>
          <a:bodyPr>
            <a:spAutoFit/>
          </a:bodyPr>
          <a:lstStyle/>
          <a:p>
            <a:pPr algn="ctr"/>
            <a:r>
              <a:rPr lang="it-IT" sz="2800" b="1">
                <a:solidFill>
                  <a:srgbClr val="FFC000"/>
                </a:solidFill>
                <a:latin typeface="Times New Roman" pitchFamily="18" charset="0"/>
                <a:cs typeface="Times New Roman" pitchFamily="18" charset="0"/>
              </a:rPr>
              <a:t>II GIRONE </a:t>
            </a:r>
            <a:r>
              <a:rPr lang="it-IT" sz="2800">
                <a:solidFill>
                  <a:srgbClr val="FFC000"/>
                </a:solidFill>
                <a:latin typeface="Times New Roman" pitchFamily="18" charset="0"/>
                <a:cs typeface="Times New Roman" pitchFamily="18" charset="0"/>
              </a:rPr>
              <a:t>(suicidi e scialacquatori)</a:t>
            </a:r>
          </a:p>
        </p:txBody>
      </p:sp>
      <p:pic>
        <p:nvPicPr>
          <p:cNvPr id="56323" name="Picture 2" descr="http://upload.wikimedia.org/wikipedia/commons/8/85/Blake_Dante_Hell_XIII.jpg"/>
          <p:cNvPicPr>
            <a:picLocks noChangeAspect="1" noChangeArrowheads="1"/>
          </p:cNvPicPr>
          <p:nvPr/>
        </p:nvPicPr>
        <p:blipFill>
          <a:blip r:embed="rId2" cstate="print"/>
          <a:srcRect/>
          <a:stretch>
            <a:fillRect/>
          </a:stretch>
        </p:blipFill>
        <p:spPr bwMode="auto">
          <a:xfrm>
            <a:off x="179388" y="260350"/>
            <a:ext cx="3074987" cy="2160588"/>
          </a:xfrm>
          <a:prstGeom prst="rect">
            <a:avLst/>
          </a:prstGeom>
          <a:noFill/>
          <a:ln w="9525">
            <a:noFill/>
            <a:miter lim="800000"/>
            <a:headEnd/>
            <a:tailEnd/>
          </a:ln>
        </p:spPr>
      </p:pic>
      <p:sp>
        <p:nvSpPr>
          <p:cNvPr id="56324" name="CasellaDiTesto 3"/>
          <p:cNvSpPr txBox="1">
            <a:spLocks noChangeArrowheads="1"/>
          </p:cNvSpPr>
          <p:nvPr/>
        </p:nvSpPr>
        <p:spPr bwMode="auto">
          <a:xfrm>
            <a:off x="179388" y="2492375"/>
            <a:ext cx="2089150" cy="246063"/>
          </a:xfrm>
          <a:prstGeom prst="rect">
            <a:avLst/>
          </a:prstGeom>
          <a:solidFill>
            <a:schemeClr val="accent1"/>
          </a:solidFill>
          <a:ln w="9525">
            <a:noFill/>
            <a:miter lim="800000"/>
            <a:headEnd/>
            <a:tailEnd/>
          </a:ln>
        </p:spPr>
        <p:txBody>
          <a:bodyPr>
            <a:spAutoFit/>
          </a:bodyPr>
          <a:lstStyle/>
          <a:p>
            <a:pPr algn="ctr" eaLnBrk="0" fontAlgn="t" hangingPunct="0"/>
            <a:r>
              <a:rPr lang="it-IT" sz="1000" b="1">
                <a:solidFill>
                  <a:srgbClr val="000099"/>
                </a:solidFill>
                <a:latin typeface="Constantia" pitchFamily="18" charset="0"/>
              </a:rPr>
              <a:t> William Blake (1757–1827) </a:t>
            </a:r>
            <a:endParaRPr lang="it-IT" sz="1000" b="1">
              <a:solidFill>
                <a:srgbClr val="000099"/>
              </a:solidFill>
              <a:latin typeface="Times New Roman" pitchFamily="18" charset="0"/>
              <a:cs typeface="Times New Roman" pitchFamily="18" charset="0"/>
            </a:endParaRPr>
          </a:p>
        </p:txBody>
      </p:sp>
      <p:pic>
        <p:nvPicPr>
          <p:cNvPr id="56325" name="Picture 4" descr="http://upload.wikimedia.org/wikipedia/commons/thumb/e/e0/Stradano_Inferno_Canto_13.jpg/250px-Stradano_Inferno_Canto_13.jpg">
            <a:hlinkClick r:id="rId3"/>
          </p:cNvPr>
          <p:cNvPicPr>
            <a:picLocks noChangeAspect="1" noChangeArrowheads="1"/>
          </p:cNvPicPr>
          <p:nvPr/>
        </p:nvPicPr>
        <p:blipFill>
          <a:blip r:embed="rId4" cstate="print"/>
          <a:srcRect/>
          <a:stretch>
            <a:fillRect/>
          </a:stretch>
        </p:blipFill>
        <p:spPr bwMode="auto">
          <a:xfrm>
            <a:off x="6588125" y="3429000"/>
            <a:ext cx="2381250" cy="3019425"/>
          </a:xfrm>
          <a:prstGeom prst="rect">
            <a:avLst/>
          </a:prstGeom>
          <a:noFill/>
          <a:ln w="9525">
            <a:noFill/>
            <a:miter lim="800000"/>
            <a:headEnd/>
            <a:tailEnd/>
          </a:ln>
        </p:spPr>
      </p:pic>
      <p:sp>
        <p:nvSpPr>
          <p:cNvPr id="8" name="CasellaDiTesto 7"/>
          <p:cNvSpPr txBox="1"/>
          <p:nvPr/>
        </p:nvSpPr>
        <p:spPr>
          <a:xfrm>
            <a:off x="6588125" y="6524625"/>
            <a:ext cx="2087563" cy="247650"/>
          </a:xfrm>
          <a:prstGeom prst="rect">
            <a:avLst/>
          </a:prstGeom>
          <a:solidFill>
            <a:schemeClr val="accent1"/>
          </a:solidFill>
        </p:spPr>
        <p:txBody>
          <a:bodyPr>
            <a:spAutoFit/>
          </a:bodyPr>
          <a:lstStyle/>
          <a:p>
            <a:pPr algn="ctr" eaLnBrk="0" fontAlgn="t" hangingPunct="0">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a:solidFill>
                  <a:srgbClr val="000099"/>
                </a:solidFill>
                <a:latin typeface="Times New Roman" pitchFamily="18" charset="0"/>
                <a:cs typeface="Times New Roman" pitchFamily="18" charset="0"/>
              </a:rPr>
              <a:t>G. </a:t>
            </a:r>
            <a:r>
              <a:rPr lang="it-IT" sz="1000" b="1" dirty="0" err="1">
                <a:solidFill>
                  <a:srgbClr val="000099"/>
                </a:solidFill>
                <a:latin typeface="Times New Roman" pitchFamily="18" charset="0"/>
                <a:cs typeface="Times New Roman" pitchFamily="18" charset="0"/>
              </a:rPr>
              <a:t>Stradano</a:t>
            </a:r>
            <a:r>
              <a:rPr lang="it-IT" sz="1000" b="1" dirty="0">
                <a:solidFill>
                  <a:srgbClr val="000099"/>
                </a:solidFill>
                <a:latin typeface="Times New Roman" pitchFamily="18" charset="0"/>
                <a:cs typeface="Times New Roman" pitchFamily="18" charset="0"/>
              </a:rPr>
              <a:t> (1587)</a:t>
            </a:r>
          </a:p>
        </p:txBody>
      </p:sp>
      <p:sp>
        <p:nvSpPr>
          <p:cNvPr id="56327" name="CasellaDiTesto 8"/>
          <p:cNvSpPr txBox="1">
            <a:spLocks noChangeArrowheads="1"/>
          </p:cNvSpPr>
          <p:nvPr/>
        </p:nvSpPr>
        <p:spPr bwMode="auto">
          <a:xfrm>
            <a:off x="179388" y="3429000"/>
            <a:ext cx="6337300" cy="1816100"/>
          </a:xfrm>
          <a:prstGeom prst="rect">
            <a:avLst/>
          </a:prstGeom>
          <a:noFill/>
          <a:ln w="9525">
            <a:noFill/>
            <a:miter lim="800000"/>
            <a:headEnd/>
            <a:tailEnd/>
          </a:ln>
        </p:spPr>
        <p:txBody>
          <a:bodyPr>
            <a:spAutoFit/>
          </a:bodyPr>
          <a:lstStyle/>
          <a:p>
            <a:r>
              <a:rPr lang="it-IT" sz="2800" dirty="0">
                <a:solidFill>
                  <a:srgbClr val="FFC000"/>
                </a:solidFill>
                <a:latin typeface="Times New Roman" pitchFamily="18" charset="0"/>
                <a:cs typeface="Times New Roman" pitchFamily="18" charset="0"/>
              </a:rPr>
              <a:t>I primi sono imprigionati dentro gli alberi della selva e tormentati dalle Arpie; i secondi sono inseguiti da cagne nere che </a:t>
            </a:r>
            <a:r>
              <a:rPr lang="it-IT" sz="2800" dirty="0" smtClean="0">
                <a:solidFill>
                  <a:srgbClr val="FFC000"/>
                </a:solidFill>
                <a:latin typeface="Times New Roman" pitchFamily="18" charset="0"/>
                <a:cs typeface="Times New Roman" pitchFamily="18" charset="0"/>
              </a:rPr>
              <a:t>            li </a:t>
            </a:r>
            <a:r>
              <a:rPr lang="it-IT" sz="2800" dirty="0">
                <a:solidFill>
                  <a:srgbClr val="FFC000"/>
                </a:solidFill>
                <a:latin typeface="Times New Roman" pitchFamily="18" charset="0"/>
                <a:cs typeface="Times New Roman" pitchFamily="18" charset="0"/>
              </a:rPr>
              <a:t>azzannano e sbranano</a:t>
            </a:r>
            <a:endParaRPr lang="it-IT" dirty="0">
              <a:latin typeface="Constantia" pitchFamily="18" charset="0"/>
            </a:endParaRPr>
          </a:p>
        </p:txBody>
      </p:sp>
      <p:sp>
        <p:nvSpPr>
          <p:cNvPr id="10" name="CasellaDiTesto 9"/>
          <p:cNvSpPr txBox="1"/>
          <p:nvPr/>
        </p:nvSpPr>
        <p:spPr>
          <a:xfrm>
            <a:off x="3923928" y="908720"/>
            <a:ext cx="4032448"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 </a:t>
            </a:r>
            <a:r>
              <a:rPr lang="it-IT" dirty="0">
                <a:latin typeface="Times New Roman" pitchFamily="18" charset="0"/>
                <a:cs typeface="Times New Roman" pitchFamily="18" charset="0"/>
              </a:rPr>
              <a:t>Dove sono puniti coloro che hanno avuto</a:t>
            </a:r>
            <a:r>
              <a:rPr lang="it-IT" b="1" dirty="0">
                <a:latin typeface="Times New Roman" pitchFamily="18" charset="0"/>
                <a:cs typeface="Times New Roman" pitchFamily="18" charset="0"/>
              </a:rPr>
              <a:t> «in sé in sé man violenta / e ne’ suoi beni»</a:t>
            </a:r>
          </a:p>
          <a:p>
            <a:pPr fontAlgn="auto">
              <a:spcBef>
                <a:spcPts val="0"/>
              </a:spcBef>
              <a:spcAft>
                <a:spcPts val="0"/>
              </a:spcAft>
              <a:defRPr/>
            </a:pPr>
            <a:endParaRPr lang="it-IT" dirty="0"/>
          </a:p>
          <a:p>
            <a:pPr fontAlgn="auto">
              <a:spcBef>
                <a:spcPts val="0"/>
              </a:spcBef>
              <a:spcAft>
                <a:spcPts val="0"/>
              </a:spcAft>
              <a:defRPr/>
            </a:pPr>
            <a:r>
              <a:rPr lang="it-IT" dirty="0"/>
              <a:t>Inferno </a:t>
            </a:r>
            <a:r>
              <a:rPr lang="it-IT" dirty="0">
                <a:latin typeface="+mj-lt"/>
              </a:rPr>
              <a:t> XI, 40-41</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asellaDiTesto 1"/>
          <p:cNvSpPr txBox="1">
            <a:spLocks noChangeArrowheads="1"/>
          </p:cNvSpPr>
          <p:nvPr/>
        </p:nvSpPr>
        <p:spPr bwMode="auto">
          <a:xfrm>
            <a:off x="179388" y="188913"/>
            <a:ext cx="8713787" cy="3785652"/>
          </a:xfrm>
          <a:prstGeom prst="rect">
            <a:avLst/>
          </a:prstGeom>
          <a:noFill/>
          <a:ln w="9525">
            <a:noFill/>
            <a:miter lim="800000"/>
            <a:headEnd/>
            <a:tailEnd/>
          </a:ln>
        </p:spPr>
        <p:txBody>
          <a:bodyPr>
            <a:spAutoFit/>
          </a:bodyPr>
          <a:lstStyle/>
          <a:p>
            <a:pPr algn="ctr"/>
            <a:r>
              <a:rPr lang="it-IT" sz="2400" b="1" u="sng" dirty="0">
                <a:solidFill>
                  <a:srgbClr val="FFC000"/>
                </a:solidFill>
                <a:latin typeface="Times New Roman" pitchFamily="18" charset="0"/>
                <a:cs typeface="Times New Roman" pitchFamily="18" charset="0"/>
              </a:rPr>
              <a:t>CONTRAPPASSO</a:t>
            </a:r>
          </a:p>
          <a:p>
            <a:endParaRPr lang="it-IT" sz="2400" dirty="0">
              <a:solidFill>
                <a:srgbClr val="FFC000"/>
              </a:solidFill>
              <a:latin typeface="Times New Roman" pitchFamily="18" charset="0"/>
              <a:cs typeface="Times New Roman" pitchFamily="18" charset="0"/>
            </a:endParaRPr>
          </a:p>
          <a:p>
            <a:pPr>
              <a:buFont typeface="Wingdings" pitchFamily="2" charset="2"/>
              <a:buChar char="Ø"/>
            </a:pPr>
            <a:r>
              <a:rPr lang="it-IT" sz="2400" dirty="0">
                <a:solidFill>
                  <a:srgbClr val="FFC000"/>
                </a:solidFill>
                <a:latin typeface="Times New Roman" pitchFamily="18" charset="0"/>
                <a:cs typeface="Times New Roman" pitchFamily="18" charset="0"/>
              </a:rPr>
              <a:t> I suicidi sono trasformati in piante, forma di vita inferiore, perché essi hanno rifiutato la loro condizione umana uccidendosi: perciò non sono degni di avere il loro corpo (“</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Uomini fummo, e or </a:t>
            </a:r>
            <a:r>
              <a:rPr lang="it-IT" sz="2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siam</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fatti sterpi</a:t>
            </a:r>
            <a:r>
              <a:rPr lang="it-IT" sz="2400" dirty="0">
                <a:solidFill>
                  <a:srgbClr val="FFC000"/>
                </a:solidFill>
                <a:latin typeface="Times New Roman" pitchFamily="18" charset="0"/>
                <a:cs typeface="Times New Roman" pitchFamily="18" charset="0"/>
              </a:rPr>
              <a:t>”). </a:t>
            </a:r>
          </a:p>
          <a:p>
            <a:endParaRPr lang="it-IT" sz="2400" dirty="0">
              <a:solidFill>
                <a:srgbClr val="FFC000"/>
              </a:solidFill>
              <a:latin typeface="Times New Roman" pitchFamily="18" charset="0"/>
              <a:cs typeface="Times New Roman" pitchFamily="18" charset="0"/>
            </a:endParaRPr>
          </a:p>
          <a:p>
            <a:pPr>
              <a:buFont typeface="Wingdings" pitchFamily="2" charset="2"/>
              <a:buChar char="Ø"/>
            </a:pPr>
            <a:r>
              <a:rPr lang="it-IT" sz="2400" dirty="0">
                <a:solidFill>
                  <a:srgbClr val="FFC000"/>
                </a:solidFill>
                <a:latin typeface="Times New Roman" pitchFamily="18" charset="0"/>
                <a:cs typeface="Times New Roman" pitchFamily="18" charset="0"/>
              </a:rPr>
              <a:t> Gli scialacquatori, che distrussero le proprie sostanze, adesso vengono fatti a pezzi </a:t>
            </a:r>
            <a:r>
              <a:rPr lang="it-IT" sz="2400" dirty="0" smtClean="0">
                <a:solidFill>
                  <a:srgbClr val="FFC000"/>
                </a:solidFill>
                <a:latin typeface="Times New Roman" pitchFamily="18" charset="0"/>
                <a:cs typeface="Times New Roman" pitchFamily="18" charset="0"/>
              </a:rPr>
              <a:t>da </a:t>
            </a:r>
            <a:r>
              <a:rPr lang="it-IT" sz="2400" dirty="0">
                <a:solidFill>
                  <a:srgbClr val="FFC000"/>
                </a:solidFill>
                <a:latin typeface="Times New Roman" pitchFamily="18" charset="0"/>
                <a:cs typeface="Times New Roman" pitchFamily="18" charset="0"/>
              </a:rPr>
              <a:t>cagne </a:t>
            </a:r>
            <a:r>
              <a:rPr lang="it-IT" sz="2400" dirty="0" smtClean="0">
                <a:solidFill>
                  <a:srgbClr val="FFC000"/>
                </a:solidFill>
                <a:latin typeface="Times New Roman" pitchFamily="18" charset="0"/>
                <a:cs typeface="Times New Roman" pitchFamily="18" charset="0"/>
              </a:rPr>
              <a:t>fameliche (“</a:t>
            </a:r>
            <a:r>
              <a:rPr lang="it-IT" sz="24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e quel dilacerarono a brano a brano</a:t>
            </a:r>
            <a:r>
              <a:rPr lang="it-IT" sz="2400" dirty="0" smtClean="0">
                <a:solidFill>
                  <a:srgbClr val="FFC000"/>
                </a:solidFill>
                <a:latin typeface="Times New Roman" pitchFamily="18" charset="0"/>
                <a:cs typeface="Times New Roman" pitchFamily="18" charset="0"/>
              </a:rPr>
              <a:t>”) </a:t>
            </a:r>
            <a:endParaRPr lang="it-IT" sz="2400" dirty="0">
              <a:latin typeface="Constantia" pitchFamily="18" charset="0"/>
            </a:endParaRPr>
          </a:p>
        </p:txBody>
      </p:sp>
      <p:pic>
        <p:nvPicPr>
          <p:cNvPr id="57347" name="Picture 2" descr="http://upload.wikimedia.org/wikipedia/commons/a/a5/Inf._13_Giovanni_di_Paolo_%28c.1403%E2%80%931483%29.jpg"/>
          <p:cNvPicPr>
            <a:picLocks noChangeAspect="1" noChangeArrowheads="1"/>
          </p:cNvPicPr>
          <p:nvPr/>
        </p:nvPicPr>
        <p:blipFill>
          <a:blip r:embed="rId2" cstate="print"/>
          <a:srcRect/>
          <a:stretch>
            <a:fillRect/>
          </a:stretch>
        </p:blipFill>
        <p:spPr bwMode="auto">
          <a:xfrm>
            <a:off x="827088" y="4077543"/>
            <a:ext cx="7129462" cy="2663825"/>
          </a:xfrm>
          <a:prstGeom prst="rect">
            <a:avLst/>
          </a:prstGeom>
          <a:noFill/>
          <a:ln w="9525">
            <a:noFill/>
            <a:miter lim="800000"/>
            <a:headEnd/>
            <a:tailEnd/>
          </a:ln>
        </p:spPr>
      </p:pic>
      <p:sp>
        <p:nvSpPr>
          <p:cNvPr id="4" name="CasellaDiTesto 3"/>
          <p:cNvSpPr txBox="1"/>
          <p:nvPr/>
        </p:nvSpPr>
        <p:spPr>
          <a:xfrm>
            <a:off x="5414963" y="6433393"/>
            <a:ext cx="2447925" cy="246063"/>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err="1">
                <a:solidFill>
                  <a:srgbClr val="000099"/>
                </a:solidFill>
                <a:latin typeface="+mn-lt"/>
                <a:cs typeface="+mn-cs"/>
              </a:rPr>
              <a:t>Priamo</a:t>
            </a:r>
            <a:r>
              <a:rPr lang="it-IT" sz="1000" b="1" dirty="0">
                <a:solidFill>
                  <a:srgbClr val="000099"/>
                </a:solidFill>
                <a:latin typeface="+mn-lt"/>
                <a:cs typeface="+mn-cs"/>
              </a:rPr>
              <a:t> della Quercia (XV secolo)</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CasellaDiTesto 1"/>
          <p:cNvSpPr txBox="1">
            <a:spLocks noChangeArrowheads="1"/>
          </p:cNvSpPr>
          <p:nvPr/>
        </p:nvSpPr>
        <p:spPr bwMode="auto">
          <a:xfrm>
            <a:off x="323850" y="2441575"/>
            <a:ext cx="8569325" cy="4156075"/>
          </a:xfrm>
          <a:prstGeom prst="rect">
            <a:avLst/>
          </a:prstGeom>
          <a:noFill/>
          <a:ln w="9525">
            <a:noFill/>
            <a:miter lim="800000"/>
            <a:headEnd/>
            <a:tailEnd/>
          </a:ln>
        </p:spPr>
        <p:txBody>
          <a:bodyPr>
            <a:spAutoFit/>
          </a:bodyPr>
          <a:lstStyle/>
          <a:p>
            <a:pPr algn="ctr"/>
            <a:r>
              <a:rPr lang="it-IT" sz="2400" dirty="0">
                <a:solidFill>
                  <a:srgbClr val="FFC000"/>
                </a:solidFill>
                <a:latin typeface="Times New Roman" pitchFamily="18" charset="0"/>
                <a:cs typeface="Times New Roman" pitchFamily="18" charset="0"/>
              </a:rPr>
              <a:t>“</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di dirne come l’anima si lega in questi nocchi</a:t>
            </a:r>
            <a:r>
              <a:rPr lang="it-IT" sz="2400" dirty="0">
                <a:solidFill>
                  <a:srgbClr val="FFC000"/>
                </a:solidFill>
                <a:latin typeface="Times New Roman" pitchFamily="18" charset="0"/>
                <a:cs typeface="Times New Roman" pitchFamily="18" charset="0"/>
              </a:rPr>
              <a:t>”</a:t>
            </a:r>
          </a:p>
          <a:p>
            <a:endParaRPr lang="it-IT" sz="2400" dirty="0">
              <a:solidFill>
                <a:srgbClr val="FFC000"/>
              </a:solidFill>
              <a:latin typeface="Times New Roman" pitchFamily="18" charset="0"/>
              <a:cs typeface="Times New Roman" pitchFamily="18" charset="0"/>
            </a:endParaRPr>
          </a:p>
          <a:p>
            <a:pPr>
              <a:buFont typeface="Wingdings" pitchFamily="2" charset="2"/>
              <a:buChar char="Ø"/>
            </a:pPr>
            <a:r>
              <a:rPr lang="it-IT" sz="2400" dirty="0">
                <a:solidFill>
                  <a:srgbClr val="FFC000"/>
                </a:solidFill>
                <a:latin typeface="Times New Roman" pitchFamily="18" charset="0"/>
                <a:cs typeface="Times New Roman" pitchFamily="18" charset="0"/>
              </a:rPr>
              <a:t> Quando l’anima del suicida si separa dal corpo e giunge davanti a Minosse, questi la scaglia nel secondo girone del settimo Cerchio. Qui essa cade in un punto qualsiasi e germoglia formando una pianta selvatica. Le Arpie, poi, nutrendosi delle foglie dell'albero, producono ulteriore sofferenza alle anime. Il giorno del Giudizio Universale essi andranno a riprendere le loro spoglie mortali ma non le rivestiranno: porteranno i corpi nella selva, dove ciascuna anima appenderà il proprio all’albero dove è imprigionata, poiché non è giusto riavere ciò che ci si è tolto violentemente</a:t>
            </a:r>
          </a:p>
        </p:txBody>
      </p:sp>
      <p:pic>
        <p:nvPicPr>
          <p:cNvPr id="58371" name="Picture 2"/>
          <p:cNvPicPr>
            <a:picLocks noChangeAspect="1" noChangeArrowheads="1"/>
          </p:cNvPicPr>
          <p:nvPr/>
        </p:nvPicPr>
        <p:blipFill>
          <a:blip r:embed="rId2" cstate="print"/>
          <a:srcRect/>
          <a:stretch>
            <a:fillRect/>
          </a:stretch>
        </p:blipFill>
        <p:spPr bwMode="auto">
          <a:xfrm>
            <a:off x="179388" y="188913"/>
            <a:ext cx="3025775" cy="2216150"/>
          </a:xfrm>
          <a:prstGeom prst="rect">
            <a:avLst/>
          </a:prstGeom>
          <a:noFill/>
          <a:ln w="9525">
            <a:noFill/>
            <a:miter lim="800000"/>
            <a:headEnd/>
            <a:tailEnd/>
          </a:ln>
        </p:spPr>
      </p:pic>
      <p:sp>
        <p:nvSpPr>
          <p:cNvPr id="4" name="CasellaDiTesto 3"/>
          <p:cNvSpPr txBox="1"/>
          <p:nvPr/>
        </p:nvSpPr>
        <p:spPr>
          <a:xfrm>
            <a:off x="4211960" y="223480"/>
            <a:ext cx="4752528"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 </a:t>
            </a:r>
            <a:r>
              <a:rPr lang="it-IT" dirty="0" err="1">
                <a:latin typeface="Times New Roman" pitchFamily="18" charset="0"/>
                <a:cs typeface="Times New Roman" pitchFamily="18" charset="0"/>
              </a:rPr>
              <a:t>Ond</a:t>
            </a:r>
            <a:r>
              <a:rPr lang="it-IT" dirty="0">
                <a:latin typeface="Times New Roman" pitchFamily="18" charset="0"/>
                <a:cs typeface="Times New Roman" pitchFamily="18" charset="0"/>
              </a:rPr>
              <a:t>’io a lui: «</a:t>
            </a:r>
            <a:r>
              <a:rPr lang="it-IT" dirty="0" err="1">
                <a:latin typeface="Times New Roman" pitchFamily="18" charset="0"/>
                <a:cs typeface="Times New Roman" pitchFamily="18" charset="0"/>
              </a:rPr>
              <a:t>Domandal</a:t>
            </a:r>
            <a:r>
              <a:rPr lang="it-IT" dirty="0">
                <a:latin typeface="Times New Roman" pitchFamily="18" charset="0"/>
                <a:cs typeface="Times New Roman" pitchFamily="18" charset="0"/>
              </a:rPr>
              <a:t> tu ancora </a:t>
            </a:r>
            <a:br>
              <a:rPr lang="it-IT" dirty="0">
                <a:latin typeface="Times New Roman" pitchFamily="18" charset="0"/>
                <a:cs typeface="Times New Roman" pitchFamily="18" charset="0"/>
              </a:rPr>
            </a:br>
            <a:r>
              <a:rPr lang="it-IT" dirty="0">
                <a:latin typeface="Times New Roman" pitchFamily="18" charset="0"/>
                <a:cs typeface="Times New Roman" pitchFamily="18" charset="0"/>
              </a:rPr>
              <a:t>di quel che credi ch’a me </a:t>
            </a:r>
            <a:r>
              <a:rPr lang="it-IT" dirty="0" err="1">
                <a:latin typeface="Times New Roman" pitchFamily="18" charset="0"/>
                <a:cs typeface="Times New Roman" pitchFamily="18" charset="0"/>
              </a:rPr>
              <a:t>satisfaccia</a:t>
            </a:r>
            <a:r>
              <a:rPr lang="it-IT" dirty="0">
                <a:latin typeface="Times New Roman" pitchFamily="18" charset="0"/>
                <a:cs typeface="Times New Roman" pitchFamily="18" charset="0"/>
              </a:rPr>
              <a:t>; </a:t>
            </a:r>
            <a:br>
              <a:rPr lang="it-IT" dirty="0">
                <a:latin typeface="Times New Roman" pitchFamily="18" charset="0"/>
                <a:cs typeface="Times New Roman" pitchFamily="18" charset="0"/>
              </a:rPr>
            </a:br>
            <a:r>
              <a:rPr lang="it-IT" dirty="0">
                <a:latin typeface="Times New Roman" pitchFamily="18" charset="0"/>
                <a:cs typeface="Times New Roman" pitchFamily="18" charset="0"/>
              </a:rPr>
              <a:t>ch’i’ non potrei, </a:t>
            </a:r>
            <a:r>
              <a:rPr lang="it-IT" b="1" dirty="0">
                <a:latin typeface="Times New Roman" pitchFamily="18" charset="0"/>
                <a:cs typeface="Times New Roman" pitchFamily="18" charset="0"/>
              </a:rPr>
              <a:t>tanta pietà m’accora». </a:t>
            </a:r>
            <a:r>
              <a:rPr lang="it-IT" dirty="0"/>
              <a:t>       </a:t>
            </a:r>
            <a:endParaRPr lang="it-IT" b="1" dirty="0">
              <a:latin typeface="Times New Roman" pitchFamily="18" charset="0"/>
              <a:cs typeface="Times New Roman" pitchFamily="18" charset="0"/>
            </a:endParaRPr>
          </a:p>
          <a:p>
            <a:pPr fontAlgn="auto">
              <a:spcBef>
                <a:spcPts val="0"/>
              </a:spcBef>
              <a:spcAft>
                <a:spcPts val="0"/>
              </a:spcAft>
              <a:defRPr/>
            </a:pPr>
            <a:endParaRPr lang="it-IT" dirty="0"/>
          </a:p>
          <a:p>
            <a:pPr fontAlgn="auto">
              <a:spcBef>
                <a:spcPts val="0"/>
              </a:spcBef>
              <a:spcAft>
                <a:spcPts val="0"/>
              </a:spcAft>
              <a:defRPr/>
            </a:pPr>
            <a:r>
              <a:rPr lang="it-IT" dirty="0"/>
              <a:t>Inferno </a:t>
            </a:r>
            <a:r>
              <a:rPr lang="it-IT" dirty="0">
                <a:latin typeface="+mj-lt"/>
              </a:rPr>
              <a:t> XIII, 82-84</a:t>
            </a:r>
          </a:p>
        </p:txBody>
      </p:sp>
      <p:sp>
        <p:nvSpPr>
          <p:cNvPr id="5" name="CasellaDiTesto 4"/>
          <p:cNvSpPr txBox="1"/>
          <p:nvPr/>
        </p:nvSpPr>
        <p:spPr>
          <a:xfrm>
            <a:off x="179388" y="2420938"/>
            <a:ext cx="1296987" cy="246062"/>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a:solidFill>
                  <a:srgbClr val="000099"/>
                </a:solidFill>
                <a:latin typeface="+mn-lt"/>
                <a:cs typeface="+mn-cs"/>
              </a:rPr>
              <a:t>Gustave </a:t>
            </a:r>
            <a:r>
              <a:rPr lang="it-IT" sz="1000" b="1" dirty="0" err="1">
                <a:solidFill>
                  <a:srgbClr val="000099"/>
                </a:solidFill>
                <a:latin typeface="+mn-lt"/>
                <a:cs typeface="+mn-cs"/>
              </a:rPr>
              <a:t>Doré</a:t>
            </a:r>
            <a:endParaRPr lang="it-IT" sz="1000" b="1" dirty="0">
              <a:solidFill>
                <a:srgbClr val="000099"/>
              </a:solidFill>
              <a:latin typeface="+mn-lt"/>
              <a:cs typeface="+mn-cs"/>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asellaDiTesto 2"/>
          <p:cNvSpPr txBox="1">
            <a:spLocks noChangeArrowheads="1"/>
          </p:cNvSpPr>
          <p:nvPr/>
        </p:nvSpPr>
        <p:spPr bwMode="auto">
          <a:xfrm>
            <a:off x="250825" y="1989138"/>
            <a:ext cx="8642350" cy="4400550"/>
          </a:xfrm>
          <a:prstGeom prst="rect">
            <a:avLst/>
          </a:prstGeom>
          <a:noFill/>
          <a:ln w="9525">
            <a:noFill/>
            <a:miter lim="800000"/>
            <a:headEnd/>
            <a:tailEnd/>
          </a:ln>
        </p:spPr>
        <p:txBody>
          <a:bodyPr>
            <a:spAutoFit/>
          </a:bodyPr>
          <a:lstStyle/>
          <a:p>
            <a:pPr algn="ctr"/>
            <a:r>
              <a:rPr lang="it-IT" sz="2800" b="1" dirty="0">
                <a:solidFill>
                  <a:srgbClr val="FFC000"/>
                </a:solidFill>
                <a:latin typeface="Times New Roman" pitchFamily="18" charset="0"/>
                <a:cs typeface="Times New Roman" pitchFamily="18" charset="0"/>
              </a:rPr>
              <a:t>III GIRONE </a:t>
            </a:r>
            <a:r>
              <a:rPr lang="it-IT" sz="2800" dirty="0">
                <a:solidFill>
                  <a:srgbClr val="FFC000"/>
                </a:solidFill>
                <a:latin typeface="Times New Roman" pitchFamily="18" charset="0"/>
                <a:cs typeface="Times New Roman" pitchFamily="18" charset="0"/>
              </a:rPr>
              <a:t>(bestemmiatori, sodomiti, usurai)</a:t>
            </a:r>
          </a:p>
          <a:p>
            <a:endParaRPr lang="it-IT" sz="2800" dirty="0">
              <a:solidFill>
                <a:srgbClr val="FFC000"/>
              </a:solidFill>
              <a:latin typeface="Times New Roman" pitchFamily="18" charset="0"/>
              <a:cs typeface="Times New Roman" pitchFamily="18" charset="0"/>
            </a:endParaRPr>
          </a:p>
          <a:p>
            <a:pPr>
              <a:buFont typeface="Wingdings" pitchFamily="2" charset="2"/>
              <a:buChar char="Ø"/>
            </a:pPr>
            <a:r>
              <a:rPr lang="it-IT" sz="2400" dirty="0">
                <a:solidFill>
                  <a:srgbClr val="FFC000"/>
                </a:solidFill>
                <a:latin typeface="Times New Roman" pitchFamily="18" charset="0"/>
                <a:cs typeface="Times New Roman" pitchFamily="18" charset="0"/>
              </a:rPr>
              <a:t> </a:t>
            </a:r>
            <a:r>
              <a:rPr lang="it-IT" sz="2800" dirty="0">
                <a:solidFill>
                  <a:srgbClr val="FFC000"/>
                </a:solidFill>
                <a:latin typeface="Times New Roman" pitchFamily="18" charset="0"/>
                <a:cs typeface="Times New Roman" pitchFamily="18" charset="0"/>
              </a:rPr>
              <a:t>Dante estende ai violenti del terzo girone la punizione che secondo la </a:t>
            </a:r>
            <a:r>
              <a:rPr lang="it-IT" sz="2800" i="1" dirty="0">
                <a:solidFill>
                  <a:srgbClr val="FFC000"/>
                </a:solidFill>
                <a:latin typeface="Times New Roman" pitchFamily="18" charset="0"/>
                <a:cs typeface="Times New Roman" pitchFamily="18" charset="0"/>
              </a:rPr>
              <a:t>Genesi </a:t>
            </a:r>
            <a:r>
              <a:rPr lang="it-IT" sz="2800" dirty="0">
                <a:solidFill>
                  <a:srgbClr val="FFC000"/>
                </a:solidFill>
                <a:latin typeface="Times New Roman" pitchFamily="18" charset="0"/>
                <a:cs typeface="Times New Roman" pitchFamily="18" charset="0"/>
              </a:rPr>
              <a:t>Dio decretò contro i sodomiti delle città di </a:t>
            </a:r>
            <a:r>
              <a:rPr lang="it-IT" sz="2800" dirty="0" err="1">
                <a:solidFill>
                  <a:srgbClr val="FFC000"/>
                </a:solidFill>
                <a:latin typeface="Times New Roman" pitchFamily="18" charset="0"/>
                <a:cs typeface="Times New Roman" pitchFamily="18" charset="0"/>
              </a:rPr>
              <a:t>Sodoma</a:t>
            </a:r>
            <a:r>
              <a:rPr lang="it-IT" sz="2800" dirty="0">
                <a:solidFill>
                  <a:srgbClr val="FFC000"/>
                </a:solidFill>
                <a:latin typeface="Times New Roman" pitchFamily="18" charset="0"/>
                <a:cs typeface="Times New Roman" pitchFamily="18" charset="0"/>
              </a:rPr>
              <a:t> e </a:t>
            </a:r>
            <a:r>
              <a:rPr lang="it-IT" sz="2800" dirty="0" err="1">
                <a:solidFill>
                  <a:srgbClr val="FFC000"/>
                </a:solidFill>
                <a:latin typeface="Times New Roman" pitchFamily="18" charset="0"/>
                <a:cs typeface="Times New Roman" pitchFamily="18" charset="0"/>
              </a:rPr>
              <a:t>Gomorra</a:t>
            </a:r>
            <a:r>
              <a:rPr lang="it-IT" sz="2800" dirty="0">
                <a:solidFill>
                  <a:srgbClr val="FFC000"/>
                </a:solidFill>
                <a:latin typeface="Times New Roman" pitchFamily="18" charset="0"/>
                <a:cs typeface="Times New Roman" pitchFamily="18" charset="0"/>
              </a:rPr>
              <a:t>: una pioggia di fuoco</a:t>
            </a:r>
          </a:p>
          <a:p>
            <a:pPr>
              <a:buFont typeface="Wingdings" pitchFamily="2" charset="2"/>
              <a:buChar char="Ø"/>
            </a:pPr>
            <a:endParaRPr lang="it-IT" sz="2800" dirty="0">
              <a:solidFill>
                <a:srgbClr val="FFC000"/>
              </a:solidFill>
              <a:latin typeface="Times New Roman" pitchFamily="18" charset="0"/>
              <a:cs typeface="Times New Roman" pitchFamily="18" charset="0"/>
            </a:endParaRPr>
          </a:p>
          <a:p>
            <a:pPr>
              <a:buFont typeface="Wingdings" pitchFamily="2" charset="2"/>
              <a:buChar char="Ø"/>
            </a:pPr>
            <a:r>
              <a:rPr lang="it-IT" sz="2800" dirty="0">
                <a:solidFill>
                  <a:srgbClr val="FFC000"/>
                </a:solidFill>
                <a:latin typeface="Times New Roman" pitchFamily="18" charset="0"/>
                <a:cs typeface="Times New Roman" pitchFamily="18" charset="0"/>
              </a:rPr>
              <a:t> Per conto suo, il poeta aggrava la pena biblica immaginando che i violenti giacciano su un sabbione                   che la pioggia ignea rende ardente: sicché il loro tormento raddoppia (“</a:t>
            </a:r>
            <a:r>
              <a:rPr lang="it-IT" sz="28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 doppiar lo dolore</a:t>
            </a:r>
            <a:r>
              <a:rPr lang="it-IT" sz="2800" dirty="0">
                <a:solidFill>
                  <a:srgbClr val="FFC000"/>
                </a:solidFill>
                <a:latin typeface="Times New Roman" pitchFamily="18" charset="0"/>
                <a:cs typeface="Times New Roman" pitchFamily="18" charset="0"/>
              </a:rPr>
              <a:t>”) </a:t>
            </a:r>
          </a:p>
        </p:txBody>
      </p:sp>
      <p:pic>
        <p:nvPicPr>
          <p:cNvPr id="59395" name="Picture 2" descr="http://upload.wikimedia.org/wikipedia/commons/1/12/Inf._15_Giovanni_di_Paolo_%28c.1403%E2%80%931483%29.jpg"/>
          <p:cNvPicPr>
            <a:picLocks noChangeAspect="1" noChangeArrowheads="1"/>
          </p:cNvPicPr>
          <p:nvPr/>
        </p:nvPicPr>
        <p:blipFill>
          <a:blip r:embed="rId2" cstate="print"/>
          <a:srcRect/>
          <a:stretch>
            <a:fillRect/>
          </a:stretch>
        </p:blipFill>
        <p:spPr bwMode="auto">
          <a:xfrm>
            <a:off x="187325" y="111125"/>
            <a:ext cx="3529013" cy="1828800"/>
          </a:xfrm>
          <a:prstGeom prst="rect">
            <a:avLst/>
          </a:prstGeom>
          <a:noFill/>
          <a:ln w="9525">
            <a:noFill/>
            <a:miter lim="800000"/>
            <a:headEnd/>
            <a:tailEnd/>
          </a:ln>
        </p:spPr>
      </p:pic>
      <p:sp>
        <p:nvSpPr>
          <p:cNvPr id="5" name="CasellaDiTesto 4"/>
          <p:cNvSpPr txBox="1"/>
          <p:nvPr/>
        </p:nvSpPr>
        <p:spPr>
          <a:xfrm>
            <a:off x="3768725" y="765175"/>
            <a:ext cx="1584325" cy="400050"/>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err="1">
                <a:solidFill>
                  <a:srgbClr val="000099"/>
                </a:solidFill>
                <a:latin typeface="+mn-lt"/>
                <a:cs typeface="+mn-cs"/>
              </a:rPr>
              <a:t>Priamo</a:t>
            </a:r>
            <a:r>
              <a:rPr lang="it-IT" sz="1000" b="1" dirty="0">
                <a:solidFill>
                  <a:srgbClr val="000099"/>
                </a:solidFill>
                <a:latin typeface="+mn-lt"/>
                <a:cs typeface="+mn-cs"/>
              </a:rPr>
              <a:t> della Quercia                                (XV secolo)</a:t>
            </a:r>
          </a:p>
        </p:txBody>
      </p:sp>
      <p:pic>
        <p:nvPicPr>
          <p:cNvPr id="59397" name="Picture 4" descr="http://upload.wikimedia.org/wikipedia/commons/8/81/Inf._14_Capaneo%2C_Giovanni_di_Paolo_%28c.1403%E2%80%931483%29.jpg"/>
          <p:cNvPicPr>
            <a:picLocks noChangeAspect="1" noChangeArrowheads="1"/>
          </p:cNvPicPr>
          <p:nvPr/>
        </p:nvPicPr>
        <p:blipFill>
          <a:blip r:embed="rId3" cstate="print"/>
          <a:srcRect/>
          <a:stretch>
            <a:fillRect/>
          </a:stretch>
        </p:blipFill>
        <p:spPr bwMode="auto">
          <a:xfrm>
            <a:off x="5395913" y="115888"/>
            <a:ext cx="3600450" cy="1858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asellaDiTesto 3"/>
          <p:cNvSpPr txBox="1">
            <a:spLocks noChangeArrowheads="1"/>
          </p:cNvSpPr>
          <p:nvPr/>
        </p:nvSpPr>
        <p:spPr bwMode="auto">
          <a:xfrm>
            <a:off x="250825" y="260350"/>
            <a:ext cx="8785225" cy="6370638"/>
          </a:xfrm>
          <a:prstGeom prst="rect">
            <a:avLst/>
          </a:prstGeom>
          <a:noFill/>
          <a:ln w="9525">
            <a:noFill/>
            <a:miter lim="800000"/>
            <a:headEnd/>
            <a:tailEnd/>
          </a:ln>
        </p:spPr>
        <p:txBody>
          <a:bodyPr>
            <a:spAutoFit/>
          </a:bodyPr>
          <a:lstStyle/>
          <a:p>
            <a:r>
              <a:rPr lang="it-IT" sz="2400" dirty="0">
                <a:solidFill>
                  <a:srgbClr val="FFC000"/>
                </a:solidFill>
                <a:latin typeface="Times New Roman" pitchFamily="18" charset="0"/>
                <a:cs typeface="Times New Roman" pitchFamily="18" charset="0"/>
              </a:rPr>
              <a:t>La differenza nelle pene dei vari violenti contro Dio sta nei loro diversi atteggiamenti:  i bestemmiatori stanno supini sotto il fuoco immobili; i sodomiti si aggirano continuamente; gli usurai stanno seduti raccolti in se stessi</a:t>
            </a:r>
          </a:p>
          <a:p>
            <a:endParaRPr lang="it-IT" sz="2400" dirty="0">
              <a:solidFill>
                <a:srgbClr val="FFC000"/>
              </a:solidFill>
              <a:latin typeface="Times New Roman" pitchFamily="18" charset="0"/>
              <a:cs typeface="Times New Roman" pitchFamily="18" charset="0"/>
            </a:endParaRPr>
          </a:p>
          <a:p>
            <a:r>
              <a:rPr lang="it-IT" sz="2400" dirty="0">
                <a:solidFill>
                  <a:srgbClr val="FFC000"/>
                </a:solidFill>
                <a:latin typeface="Times New Roman" pitchFamily="18" charset="0"/>
                <a:cs typeface="Times New Roman" pitchFamily="18" charset="0"/>
              </a:rPr>
              <a:t>La legge del contrappasso è in parte per analogia e in parte per antitesi </a:t>
            </a:r>
          </a:p>
          <a:p>
            <a:endParaRPr lang="it-IT" sz="2400" dirty="0">
              <a:solidFill>
                <a:srgbClr val="FFC000"/>
              </a:solidFill>
              <a:latin typeface="Times New Roman" pitchFamily="18" charset="0"/>
              <a:cs typeface="Times New Roman" pitchFamily="18" charset="0"/>
            </a:endParaRPr>
          </a:p>
          <a:p>
            <a:r>
              <a:rPr lang="it-IT" sz="2400" dirty="0">
                <a:solidFill>
                  <a:srgbClr val="FFC000"/>
                </a:solidFill>
                <a:latin typeface="Times New Roman" pitchFamily="18" charset="0"/>
                <a:cs typeface="Times New Roman" pitchFamily="18" charset="0"/>
              </a:rPr>
              <a:t>Per analogia in quanto loro subiscono violenza sui loro corpi così come loro hanno fatto in vita contro i loro simili e contro la natura Questo tipo di violenza ora la subiscono infatti su tutto il corpo: a cominciare dalla pianta dei piedi (a causa della sabbia infuocata) fino al capo (a causa della pioggia di fuoco)</a:t>
            </a:r>
          </a:p>
          <a:p>
            <a:endParaRPr lang="it-IT" sz="2400" dirty="0">
              <a:solidFill>
                <a:srgbClr val="FFC000"/>
              </a:solidFill>
              <a:latin typeface="Times New Roman" pitchFamily="18" charset="0"/>
              <a:cs typeface="Times New Roman" pitchFamily="18" charset="0"/>
            </a:endParaRPr>
          </a:p>
          <a:p>
            <a:r>
              <a:rPr lang="it-IT" sz="2400" dirty="0">
                <a:solidFill>
                  <a:srgbClr val="FFC000"/>
                </a:solidFill>
                <a:latin typeface="Times New Roman" pitchFamily="18" charset="0"/>
                <a:cs typeface="Times New Roman" pitchFamily="18" charset="0"/>
              </a:rPr>
              <a:t>Per antitesi possiamo vedere l’ulteriore pena che i dannati subiscono ogni volta che si fermano: essi devono rimanere sdraiati per cento anni (“</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qual di questa greggia s’arresta punto, giace poi cent’anni </a:t>
            </a:r>
            <a:b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br>
            <a:r>
              <a:rPr lang="it-IT" sz="2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sanz</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t>
            </a:r>
            <a:r>
              <a:rPr lang="it-IT" sz="2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arrostarsi</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quando ’l foco il </a:t>
            </a:r>
            <a:r>
              <a:rPr lang="it-IT" sz="2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feggia</a:t>
            </a:r>
            <a:r>
              <a:rPr lang="it-IT" sz="2400" b="1" dirty="0">
                <a:solidFill>
                  <a:srgbClr val="FFC000"/>
                </a:solidFill>
                <a:latin typeface="Times New Roman" pitchFamily="18" charset="0"/>
                <a:cs typeface="Times New Roman" pitchFamily="18" charset="0"/>
              </a:rPr>
              <a:t>”</a:t>
            </a:r>
            <a:r>
              <a:rPr lang="it-IT" sz="2400" dirty="0">
                <a:solidFill>
                  <a:srgbClr val="FFC000"/>
                </a:solidFill>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Picture"/>
          <p:cNvPicPr>
            <a:picLocks noChangeAspect="1" noChangeArrowheads="1"/>
          </p:cNvPicPr>
          <p:nvPr/>
        </p:nvPicPr>
        <p:blipFill>
          <a:blip r:embed="rId2" cstate="print"/>
          <a:srcRect/>
          <a:stretch>
            <a:fillRect/>
          </a:stretch>
        </p:blipFill>
        <p:spPr bwMode="auto">
          <a:xfrm>
            <a:off x="179388" y="115888"/>
            <a:ext cx="3168650" cy="2232025"/>
          </a:xfrm>
          <a:prstGeom prst="rect">
            <a:avLst/>
          </a:prstGeom>
          <a:noFill/>
          <a:ln w="9525">
            <a:noFill/>
            <a:miter lim="800000"/>
            <a:headEnd/>
            <a:tailEnd/>
          </a:ln>
        </p:spPr>
      </p:pic>
      <p:sp>
        <p:nvSpPr>
          <p:cNvPr id="4" name="CasellaDiTesto 3"/>
          <p:cNvSpPr txBox="1"/>
          <p:nvPr/>
        </p:nvSpPr>
        <p:spPr>
          <a:xfrm>
            <a:off x="179388" y="2390775"/>
            <a:ext cx="2736850" cy="246063"/>
          </a:xfrm>
          <a:prstGeom prst="rect">
            <a:avLst/>
          </a:prstGeom>
          <a:solidFill>
            <a:schemeClr val="accent1"/>
          </a:solidFill>
        </p:spPr>
        <p:txBody>
          <a:bodyPr>
            <a:spAutoFit/>
          </a:bodyPr>
          <a:lstStyle/>
          <a:p>
            <a:pPr algn="ctr" eaLnBrk="0" fontAlgn="t" hangingPunct="0">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a:solidFill>
                  <a:srgbClr val="000099"/>
                </a:solidFill>
                <a:latin typeface="Times New Roman" pitchFamily="18" charset="0"/>
                <a:cs typeface="Times New Roman" pitchFamily="18" charset="0"/>
              </a:rPr>
              <a:t>G. da Pisa, I sodomiti (miniatura del 1350 ca.)</a:t>
            </a:r>
          </a:p>
        </p:txBody>
      </p:sp>
      <p:sp>
        <p:nvSpPr>
          <p:cNvPr id="61444" name="CasellaDiTesto 4"/>
          <p:cNvSpPr txBox="1">
            <a:spLocks noChangeArrowheads="1"/>
          </p:cNvSpPr>
          <p:nvPr/>
        </p:nvSpPr>
        <p:spPr bwMode="auto">
          <a:xfrm>
            <a:off x="323850" y="2965450"/>
            <a:ext cx="8496300" cy="3784600"/>
          </a:xfrm>
          <a:prstGeom prst="rect">
            <a:avLst/>
          </a:prstGeom>
          <a:noFill/>
          <a:ln w="9525">
            <a:noFill/>
            <a:miter lim="800000"/>
            <a:headEnd/>
            <a:tailEnd/>
          </a:ln>
        </p:spPr>
        <p:txBody>
          <a:bodyPr>
            <a:spAutoFit/>
          </a:bodyPr>
          <a:lstStyle/>
          <a:p>
            <a:pPr>
              <a:buFont typeface="Wingdings" pitchFamily="2" charset="2"/>
              <a:buChar char="Ø"/>
            </a:pPr>
            <a:r>
              <a:rPr lang="it-IT" sz="2400" dirty="0">
                <a:solidFill>
                  <a:srgbClr val="FFC000"/>
                </a:solidFill>
                <a:latin typeface="Times New Roman" pitchFamily="18" charset="0"/>
                <a:cs typeface="Times New Roman" pitchFamily="18" charset="0"/>
              </a:rPr>
              <a:t> L’atteggiamento di Dante verso il maestro è di stupore nel  vederlo dannato (“</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Siete voi qui, </a:t>
            </a:r>
            <a:r>
              <a:rPr lang="it-IT" sz="2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ser</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it-IT" sz="2400" b="1" dirty="0" err="1">
                <a:solidFill>
                  <a:srgbClr val="FFC000"/>
                </a:solidFill>
                <a:effectLst>
                  <a:outerShdw blurRad="38100" dist="38100" dir="2700000" algn="tl">
                    <a:srgbClr val="000000">
                      <a:alpha val="43137"/>
                    </a:srgbClr>
                  </a:outerShdw>
                </a:effectLst>
                <a:latin typeface="Constantia" pitchFamily="18" charset="0"/>
              </a:rPr>
              <a:t>Brunetto</a:t>
            </a:r>
            <a:r>
              <a:rPr lang="it-IT" sz="2400" dirty="0">
                <a:solidFill>
                  <a:srgbClr val="FFC000"/>
                </a:solidFill>
                <a:latin typeface="Constantia" pitchFamily="18" charset="0"/>
              </a:rPr>
              <a:t>?”)</a:t>
            </a:r>
            <a:r>
              <a:rPr lang="it-IT" sz="2400" dirty="0">
                <a:solidFill>
                  <a:srgbClr val="FFC000"/>
                </a:solidFill>
                <a:latin typeface="Times New Roman" pitchFamily="18" charset="0"/>
                <a:cs typeface="Times New Roman" pitchFamily="18" charset="0"/>
              </a:rPr>
              <a:t>, di profonda deferenza e rispetto, ne rievoca affettuosamente la </a:t>
            </a:r>
            <a:r>
              <a:rPr lang="it-IT" sz="2400" i="1" dirty="0">
                <a:solidFill>
                  <a:srgbClr val="FFC000"/>
                </a:solidFill>
                <a:latin typeface="Times New Roman" pitchFamily="18" charset="0"/>
                <a:cs typeface="Times New Roman" pitchFamily="18" charset="0"/>
              </a:rPr>
              <a:t>cara e buona </a:t>
            </a:r>
            <a:r>
              <a:rPr lang="it-IT" sz="2400" i="1" dirty="0" err="1">
                <a:solidFill>
                  <a:srgbClr val="FFC000"/>
                </a:solidFill>
                <a:latin typeface="Times New Roman" pitchFamily="18" charset="0"/>
                <a:cs typeface="Times New Roman" pitchFamily="18" charset="0"/>
              </a:rPr>
              <a:t>imagine</a:t>
            </a:r>
            <a:r>
              <a:rPr lang="it-IT" sz="2400" i="1" dirty="0">
                <a:solidFill>
                  <a:srgbClr val="FFC000"/>
                </a:solidFill>
                <a:latin typeface="Times New Roman" pitchFamily="18" charset="0"/>
                <a:cs typeface="Times New Roman" pitchFamily="18" charset="0"/>
              </a:rPr>
              <a:t> paterna</a:t>
            </a:r>
            <a:r>
              <a:rPr lang="it-IT" sz="2400" dirty="0">
                <a:solidFill>
                  <a:srgbClr val="FFC000"/>
                </a:solidFill>
                <a:latin typeface="Times New Roman" pitchFamily="18" charset="0"/>
                <a:cs typeface="Times New Roman" pitchFamily="18" charset="0"/>
              </a:rPr>
              <a:t> ed esprime la sua eterna gratitudine per il magistero ricevuto</a:t>
            </a:r>
          </a:p>
          <a:p>
            <a:pPr>
              <a:buFont typeface="Wingdings" pitchFamily="2" charset="2"/>
              <a:buChar char="Ø"/>
            </a:pPr>
            <a:endParaRPr lang="it-IT" sz="2400" dirty="0">
              <a:solidFill>
                <a:srgbClr val="FFC000"/>
              </a:solidFill>
              <a:latin typeface="Times New Roman" pitchFamily="18" charset="0"/>
              <a:cs typeface="Times New Roman" pitchFamily="18" charset="0"/>
            </a:endParaRPr>
          </a:p>
          <a:p>
            <a:pPr>
              <a:buFont typeface="Wingdings" pitchFamily="2" charset="2"/>
              <a:buChar char="Ø"/>
            </a:pPr>
            <a:r>
              <a:rPr lang="it-IT" sz="2400" dirty="0">
                <a:solidFill>
                  <a:srgbClr val="FFC000"/>
                </a:solidFill>
                <a:latin typeface="Times New Roman" pitchFamily="18" charset="0"/>
                <a:cs typeface="Times New Roman" pitchFamily="18" charset="0"/>
              </a:rPr>
              <a:t> Ciò nondimeno lo colloca tra i dannati, il che dimostra che           c’è un contrasto netto tra la fama e i meriti terreni, letterari e politici, e la giustizia divina, implacabile con chi si è macchiato             di gravi colpe </a:t>
            </a:r>
          </a:p>
        </p:txBody>
      </p:sp>
      <p:sp>
        <p:nvSpPr>
          <p:cNvPr id="61445" name="CasellaDiTesto 5"/>
          <p:cNvSpPr txBox="1">
            <a:spLocks noChangeArrowheads="1"/>
          </p:cNvSpPr>
          <p:nvPr/>
        </p:nvSpPr>
        <p:spPr bwMode="auto">
          <a:xfrm>
            <a:off x="3419475" y="131763"/>
            <a:ext cx="5545138" cy="2676525"/>
          </a:xfrm>
          <a:prstGeom prst="rect">
            <a:avLst/>
          </a:prstGeom>
          <a:noFill/>
          <a:ln w="9525">
            <a:noFill/>
            <a:miter lim="800000"/>
            <a:headEnd/>
            <a:tailEnd/>
          </a:ln>
        </p:spPr>
        <p:txBody>
          <a:bodyPr>
            <a:spAutoFit/>
          </a:bodyPr>
          <a:lstStyle/>
          <a:p>
            <a:r>
              <a:rPr lang="it-IT" sz="2400" dirty="0">
                <a:solidFill>
                  <a:srgbClr val="FFC000"/>
                </a:solidFill>
                <a:latin typeface="Times New Roman" pitchFamily="18" charset="0"/>
                <a:cs typeface="Times New Roman" pitchFamily="18" charset="0"/>
              </a:rPr>
              <a:t>Protagonista assoluto del XV Canto è </a:t>
            </a:r>
            <a:r>
              <a:rPr lang="it-IT" sz="2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Brunetto</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Latini</a:t>
            </a:r>
            <a:r>
              <a:rPr lang="it-IT" sz="2400" dirty="0">
                <a:solidFill>
                  <a:srgbClr val="FFC000"/>
                </a:solidFill>
                <a:latin typeface="Times New Roman" pitchFamily="18" charset="0"/>
                <a:cs typeface="Times New Roman" pitchFamily="18" charset="0"/>
              </a:rPr>
              <a:t>, il notaio e uomo politico fiorentino che fu anche maestro di retorica ed ebbe fra i suoi allievi il giovane Dante; </a:t>
            </a:r>
            <a:r>
              <a:rPr lang="it-IT" sz="2400" dirty="0" smtClean="0">
                <a:solidFill>
                  <a:srgbClr val="FFC000"/>
                </a:solidFill>
                <a:latin typeface="Times New Roman" pitchFamily="18" charset="0"/>
                <a:cs typeface="Times New Roman" pitchFamily="18" charset="0"/>
              </a:rPr>
              <a:t> il </a:t>
            </a:r>
            <a:r>
              <a:rPr lang="it-IT" sz="2400" dirty="0">
                <a:solidFill>
                  <a:srgbClr val="FFC000"/>
                </a:solidFill>
                <a:latin typeface="Times New Roman" pitchFamily="18" charset="0"/>
                <a:cs typeface="Times New Roman" pitchFamily="18" charset="0"/>
              </a:rPr>
              <a:t>Poeta lo rievoca in questo episodio con grande affetto sul piano umano, ma anche con una ferma condanna della sua sodomia</a:t>
            </a:r>
            <a:endParaRPr lang="it-IT" sz="2400" dirty="0">
              <a:latin typeface="Constantia" pitchFamily="18"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asellaDiTesto 3"/>
          <p:cNvSpPr txBox="1">
            <a:spLocks noChangeArrowheads="1"/>
          </p:cNvSpPr>
          <p:nvPr/>
        </p:nvSpPr>
        <p:spPr bwMode="auto">
          <a:xfrm>
            <a:off x="395288" y="2276475"/>
            <a:ext cx="8280400" cy="2678113"/>
          </a:xfrm>
          <a:prstGeom prst="rect">
            <a:avLst/>
          </a:prstGeom>
          <a:noFill/>
          <a:ln w="9525">
            <a:noFill/>
            <a:miter lim="800000"/>
            <a:headEnd/>
            <a:tailEnd/>
          </a:ln>
        </p:spPr>
        <p:txBody>
          <a:bodyPr>
            <a:spAutoFit/>
          </a:bodyPr>
          <a:lstStyle/>
          <a:p>
            <a:r>
              <a:rPr lang="it-IT" sz="2800" dirty="0">
                <a:solidFill>
                  <a:srgbClr val="FFC000"/>
                </a:solidFill>
                <a:latin typeface="Times New Roman" pitchFamily="18" charset="0"/>
                <a:cs typeface="Times New Roman" pitchFamily="18" charset="0"/>
              </a:rPr>
              <a:t>Gli </a:t>
            </a:r>
            <a:r>
              <a:rPr lang="it-IT" sz="2800" b="1" u="sng" dirty="0">
                <a:solidFill>
                  <a:srgbClr val="FFC000"/>
                </a:solidFill>
                <a:latin typeface="Times New Roman" pitchFamily="18" charset="0"/>
                <a:cs typeface="Times New Roman" pitchFamily="18" charset="0"/>
              </a:rPr>
              <a:t>usurai</a:t>
            </a:r>
            <a:r>
              <a:rPr lang="it-IT" sz="2800" dirty="0">
                <a:solidFill>
                  <a:srgbClr val="FFC000"/>
                </a:solidFill>
                <a:latin typeface="Times New Roman" pitchFamily="18" charset="0"/>
                <a:cs typeface="Times New Roman" pitchFamily="18" charset="0"/>
              </a:rPr>
              <a:t> sono  seduti nel sabbione infuocato, vicini all’orlo estremo del Cerchio (“</a:t>
            </a:r>
            <a:r>
              <a:rPr lang="it-IT" sz="28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gente seder propinqua al loco scemo</a:t>
            </a:r>
            <a:r>
              <a:rPr lang="it-IT" sz="2800" dirty="0">
                <a:solidFill>
                  <a:srgbClr val="FFC000"/>
                </a:solidFill>
                <a:latin typeface="Times New Roman" pitchFamily="18" charset="0"/>
                <a:cs typeface="Times New Roman" pitchFamily="18" charset="0"/>
              </a:rPr>
              <a:t>”): piangono per il dolore e usano le mani per ripararsi dalle fiamme e dalla sabbia, proprio come fanno d’estate i cani col muso e le zampe per difendersi da mosche e altri insetti molesti</a:t>
            </a:r>
            <a:endParaRPr lang="it-IT" sz="2800" dirty="0">
              <a:latin typeface="Constantia" pitchFamily="18" charset="0"/>
            </a:endParaRPr>
          </a:p>
        </p:txBody>
      </p:sp>
      <p:sp>
        <p:nvSpPr>
          <p:cNvPr id="5" name="CasellaDiTesto 4"/>
          <p:cNvSpPr txBox="1"/>
          <p:nvPr/>
        </p:nvSpPr>
        <p:spPr>
          <a:xfrm>
            <a:off x="4211960" y="5229200"/>
            <a:ext cx="4752528"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solidFill>
                  <a:schemeClr val="tx1"/>
                </a:solidFill>
                <a:latin typeface="Times New Roman" pitchFamily="18" charset="0"/>
                <a:cs typeface="Times New Roman" pitchFamily="18" charset="0"/>
              </a:rPr>
              <a:t>non altrimenti fan di state i cani  or col ceffo,  or col piè, quando son morsi                                    o da pulci o da mosche o da tafani </a:t>
            </a:r>
            <a:r>
              <a:rPr lang="it-IT" dirty="0"/>
              <a:t>      </a:t>
            </a:r>
            <a:endParaRPr lang="it-IT" b="1" dirty="0">
              <a:latin typeface="Times New Roman" pitchFamily="18" charset="0"/>
              <a:cs typeface="Times New Roman" pitchFamily="18" charset="0"/>
            </a:endParaRPr>
          </a:p>
          <a:p>
            <a:pPr fontAlgn="auto">
              <a:spcBef>
                <a:spcPts val="0"/>
              </a:spcBef>
              <a:spcAft>
                <a:spcPts val="0"/>
              </a:spcAft>
              <a:defRPr/>
            </a:pPr>
            <a:endParaRPr lang="it-IT" dirty="0"/>
          </a:p>
          <a:p>
            <a:pPr fontAlgn="auto">
              <a:spcBef>
                <a:spcPts val="0"/>
              </a:spcBef>
              <a:spcAft>
                <a:spcPts val="0"/>
              </a:spcAft>
              <a:defRPr/>
            </a:pPr>
            <a:r>
              <a:rPr lang="it-IT" dirty="0"/>
              <a:t>Inferno </a:t>
            </a:r>
            <a:r>
              <a:rPr lang="it-IT" dirty="0">
                <a:latin typeface="+mj-lt"/>
              </a:rPr>
              <a:t> XVII, 49-51</a:t>
            </a:r>
          </a:p>
        </p:txBody>
      </p:sp>
      <p:sp>
        <p:nvSpPr>
          <p:cNvPr id="62470" name="CasellaDiTesto 5"/>
          <p:cNvSpPr txBox="1">
            <a:spLocks noChangeArrowheads="1"/>
          </p:cNvSpPr>
          <p:nvPr/>
        </p:nvSpPr>
        <p:spPr bwMode="auto">
          <a:xfrm>
            <a:off x="3276600" y="203200"/>
            <a:ext cx="5616575" cy="1570038"/>
          </a:xfrm>
          <a:prstGeom prst="rect">
            <a:avLst/>
          </a:prstGeom>
          <a:noFill/>
          <a:ln w="9525">
            <a:noFill/>
            <a:miter lim="800000"/>
            <a:headEnd/>
            <a:tailEnd/>
          </a:ln>
        </p:spPr>
        <p:txBody>
          <a:bodyPr>
            <a:spAutoFit/>
          </a:bodyPr>
          <a:lstStyle/>
          <a:p>
            <a:pPr algn="ctr"/>
            <a:r>
              <a:rPr lang="it-IT" sz="2400" b="1">
                <a:solidFill>
                  <a:srgbClr val="FFC000"/>
                </a:solidFill>
                <a:latin typeface="Times New Roman" pitchFamily="18" charset="0"/>
                <a:cs typeface="Times New Roman" pitchFamily="18" charset="0"/>
              </a:rPr>
              <a:t>DANTE INDIVIDUA NEL DENARO  LA FONTE DELLA CORRUZIONE MORALE E DEL DISORDINE   POLITICO DEL SUO TEMPO</a:t>
            </a:r>
            <a:endParaRPr lang="it-IT" b="1">
              <a:latin typeface="Constantia" pitchFamily="18" charset="0"/>
            </a:endParaRPr>
          </a:p>
        </p:txBody>
      </p:sp>
      <p:pic>
        <p:nvPicPr>
          <p:cNvPr id="62471" name="Picture 2" descr="http://upload.wikimedia.org/wikipedia/commons/2/23/Inf._16%2C_gerione_e_gli_usurai%2C_anonimo_napoletano.jpg"/>
          <p:cNvPicPr>
            <a:picLocks noChangeAspect="1" noChangeArrowheads="1"/>
          </p:cNvPicPr>
          <p:nvPr/>
        </p:nvPicPr>
        <p:blipFill>
          <a:blip r:embed="rId2" cstate="print"/>
          <a:srcRect/>
          <a:stretch>
            <a:fillRect/>
          </a:stretch>
        </p:blipFill>
        <p:spPr bwMode="auto">
          <a:xfrm>
            <a:off x="179388" y="188913"/>
            <a:ext cx="3024187" cy="1601787"/>
          </a:xfrm>
          <a:prstGeom prst="rect">
            <a:avLst/>
          </a:prstGeom>
          <a:noFill/>
          <a:ln w="9525">
            <a:noFill/>
            <a:miter lim="800000"/>
            <a:headEnd/>
            <a:tailEnd/>
          </a:ln>
        </p:spPr>
      </p:pic>
      <p:sp>
        <p:nvSpPr>
          <p:cNvPr id="62472" name="CasellaDiTesto 7"/>
          <p:cNvSpPr txBox="1">
            <a:spLocks noChangeArrowheads="1"/>
          </p:cNvSpPr>
          <p:nvPr/>
        </p:nvSpPr>
        <p:spPr bwMode="auto">
          <a:xfrm>
            <a:off x="179388" y="1814513"/>
            <a:ext cx="2736850" cy="246062"/>
          </a:xfrm>
          <a:prstGeom prst="rect">
            <a:avLst/>
          </a:prstGeom>
          <a:solidFill>
            <a:schemeClr val="accent1"/>
          </a:solidFill>
          <a:ln w="9525">
            <a:noFill/>
            <a:miter lim="800000"/>
            <a:headEnd/>
            <a:tailEnd/>
          </a:ln>
        </p:spPr>
        <p:txBody>
          <a:bodyPr>
            <a:spAutoFit/>
          </a:bodyPr>
          <a:lstStyle/>
          <a:p>
            <a:pPr algn="ctr" eaLnBrk="0" fontAlgn="t" hangingPunct="0"/>
            <a:r>
              <a:rPr lang="it-IT" sz="1000" b="1">
                <a:solidFill>
                  <a:srgbClr val="000099"/>
                </a:solidFill>
                <a:latin typeface="Times New Roman" pitchFamily="18" charset="0"/>
                <a:cs typeface="Times New Roman" pitchFamily="18" charset="0"/>
              </a:rPr>
              <a:t>Anonimo napoletano (miniatura del XIV sec.)</a:t>
            </a:r>
          </a:p>
        </p:txBody>
      </p:sp>
      <p:sp>
        <p:nvSpPr>
          <p:cNvPr id="62473" name="CasellaDiTesto 8"/>
          <p:cNvSpPr txBox="1">
            <a:spLocks noChangeArrowheads="1"/>
          </p:cNvSpPr>
          <p:nvPr/>
        </p:nvSpPr>
        <p:spPr bwMode="auto">
          <a:xfrm>
            <a:off x="250825" y="5322888"/>
            <a:ext cx="3744913" cy="1200150"/>
          </a:xfrm>
          <a:prstGeom prst="rect">
            <a:avLst/>
          </a:prstGeom>
          <a:noFill/>
          <a:ln w="19050">
            <a:solidFill>
              <a:srgbClr val="FFC000"/>
            </a:solidFill>
            <a:miter lim="800000"/>
            <a:headEnd/>
            <a:tailEnd/>
          </a:ln>
        </p:spPr>
        <p:txBody>
          <a:bodyPr>
            <a:spAutoFit/>
          </a:bodyPr>
          <a:lstStyle/>
          <a:p>
            <a:pPr algn="ctr"/>
            <a:r>
              <a:rPr lang="it-IT" sz="2400" b="1">
                <a:solidFill>
                  <a:srgbClr val="FFC000"/>
                </a:solidFill>
                <a:latin typeface="Times New Roman" pitchFamily="18" charset="0"/>
                <a:cs typeface="Times New Roman" pitchFamily="18" charset="0"/>
              </a:rPr>
              <a:t>La similitudine animalesca sottolinea il ripugnante sentimento del Poeta</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CasellaDiTesto 1"/>
          <p:cNvSpPr txBox="1">
            <a:spLocks noChangeArrowheads="1"/>
          </p:cNvSpPr>
          <p:nvPr/>
        </p:nvSpPr>
        <p:spPr bwMode="auto">
          <a:xfrm>
            <a:off x="3132138" y="115888"/>
            <a:ext cx="5761037" cy="3048000"/>
          </a:xfrm>
          <a:prstGeom prst="rect">
            <a:avLst/>
          </a:prstGeom>
          <a:noFill/>
          <a:ln w="9525">
            <a:noFill/>
            <a:miter lim="800000"/>
            <a:headEnd/>
            <a:tailEnd/>
          </a:ln>
        </p:spPr>
        <p:txBody>
          <a:bodyPr>
            <a:spAutoFit/>
          </a:bodyPr>
          <a:lstStyle/>
          <a:p>
            <a:r>
              <a:rPr lang="it-IT" sz="2400" dirty="0">
                <a:solidFill>
                  <a:srgbClr val="FFC000"/>
                </a:solidFill>
                <a:latin typeface="Times New Roman" pitchFamily="18" charset="0"/>
                <a:cs typeface="Times New Roman" pitchFamily="18" charset="0"/>
              </a:rPr>
              <a:t>Dante osserva i dannati senza riconoscerne alcuno,</a:t>
            </a:r>
            <a:r>
              <a:rPr lang="it-IT" sz="2400" dirty="0">
                <a:latin typeface="Times New Roman" pitchFamily="18" charset="0"/>
                <a:cs typeface="Times New Roman" pitchFamily="18" charset="0"/>
              </a:rPr>
              <a:t> </a:t>
            </a:r>
            <a:r>
              <a:rPr lang="it-IT" sz="2400" dirty="0">
                <a:solidFill>
                  <a:srgbClr val="FFC000"/>
                </a:solidFill>
                <a:latin typeface="Times New Roman" pitchFamily="18" charset="0"/>
                <a:cs typeface="Times New Roman" pitchFamily="18" charset="0"/>
              </a:rPr>
              <a:t>(“</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non ne conobbi alcun</a:t>
            </a:r>
            <a:r>
              <a:rPr lang="it-IT" sz="2400" dirty="0">
                <a:solidFill>
                  <a:srgbClr val="FFC000"/>
                </a:solidFill>
                <a:latin typeface="Times New Roman" pitchFamily="18" charset="0"/>
                <a:cs typeface="Times New Roman" pitchFamily="18" charset="0"/>
              </a:rPr>
              <a:t>”) tuttavia vede che ognuno di loro porta al collo una borsa con sopra lo stemma della loro famiglia guardare (prestatori e </a:t>
            </a:r>
            <a:r>
              <a:rPr lang="it-IT" sz="2400" dirty="0" err="1">
                <a:solidFill>
                  <a:srgbClr val="FFC000"/>
                </a:solidFill>
                <a:latin typeface="Times New Roman" pitchFamily="18" charset="0"/>
                <a:cs typeface="Times New Roman" pitchFamily="18" charset="0"/>
              </a:rPr>
              <a:t>cambiatori</a:t>
            </a:r>
            <a:r>
              <a:rPr lang="it-IT" sz="2400" dirty="0">
                <a:solidFill>
                  <a:srgbClr val="FFC000"/>
                </a:solidFill>
                <a:latin typeface="Times New Roman" pitchFamily="18" charset="0"/>
                <a:cs typeface="Times New Roman" pitchFamily="18" charset="0"/>
              </a:rPr>
              <a:t> portavano sempre al collo durante i loro affari una borsa che più li contraddistingueva assieme al libro dei conti</a:t>
            </a:r>
          </a:p>
        </p:txBody>
      </p:sp>
      <p:pic>
        <p:nvPicPr>
          <p:cNvPr id="63491" name="Picture 6" descr="Picture"/>
          <p:cNvPicPr>
            <a:picLocks noChangeAspect="1" noChangeArrowheads="1"/>
          </p:cNvPicPr>
          <p:nvPr/>
        </p:nvPicPr>
        <p:blipFill>
          <a:blip r:embed="rId2" cstate="print"/>
          <a:srcRect/>
          <a:stretch>
            <a:fillRect/>
          </a:stretch>
        </p:blipFill>
        <p:spPr bwMode="auto">
          <a:xfrm>
            <a:off x="179388" y="115888"/>
            <a:ext cx="2914650" cy="2743200"/>
          </a:xfrm>
          <a:prstGeom prst="rect">
            <a:avLst/>
          </a:prstGeom>
          <a:noFill/>
          <a:ln w="9525">
            <a:noFill/>
            <a:miter lim="800000"/>
            <a:headEnd/>
            <a:tailEnd/>
          </a:ln>
        </p:spPr>
      </p:pic>
      <p:sp>
        <p:nvSpPr>
          <p:cNvPr id="4" name="CasellaDiTesto 3"/>
          <p:cNvSpPr txBox="1"/>
          <p:nvPr/>
        </p:nvSpPr>
        <p:spPr>
          <a:xfrm>
            <a:off x="179388" y="2894013"/>
            <a:ext cx="2325687" cy="247650"/>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a:solidFill>
                  <a:srgbClr val="000099"/>
                </a:solidFill>
                <a:latin typeface="+mn-lt"/>
                <a:cs typeface="+mn-cs"/>
              </a:rPr>
              <a:t>Gli u</a:t>
            </a:r>
            <a:r>
              <a:rPr lang="it-IT" sz="1000" b="1" dirty="0">
                <a:solidFill>
                  <a:srgbClr val="000099"/>
                </a:solidFill>
                <a:latin typeface="+mn-lt"/>
                <a:cs typeface="Arial" pitchFamily="34" charset="0"/>
              </a:rPr>
              <a:t>surai (min. ferrarese, XV sec.)</a:t>
            </a:r>
            <a:endParaRPr lang="it-IT" sz="1000" b="1" dirty="0">
              <a:solidFill>
                <a:srgbClr val="000099"/>
              </a:solidFill>
              <a:latin typeface="+mn-lt"/>
              <a:cs typeface="+mn-cs"/>
            </a:endParaRPr>
          </a:p>
        </p:txBody>
      </p:sp>
      <p:sp>
        <p:nvSpPr>
          <p:cNvPr id="63493" name="CasellaDiTesto 4"/>
          <p:cNvSpPr txBox="1">
            <a:spLocks noChangeArrowheads="1"/>
          </p:cNvSpPr>
          <p:nvPr/>
        </p:nvSpPr>
        <p:spPr bwMode="auto">
          <a:xfrm>
            <a:off x="250825" y="3487738"/>
            <a:ext cx="8642350" cy="2677656"/>
          </a:xfrm>
          <a:prstGeom prst="rect">
            <a:avLst/>
          </a:prstGeom>
          <a:noFill/>
          <a:ln w="9525">
            <a:noFill/>
            <a:miter lim="800000"/>
            <a:headEnd/>
            <a:tailEnd/>
          </a:ln>
        </p:spPr>
        <p:txBody>
          <a:bodyPr>
            <a:spAutoFit/>
          </a:bodyPr>
          <a:lstStyle/>
          <a:p>
            <a:r>
              <a:rPr lang="it-IT" sz="2400" dirty="0">
                <a:solidFill>
                  <a:srgbClr val="FFC000"/>
                </a:solidFill>
                <a:latin typeface="Times New Roman" pitchFamily="18" charset="0"/>
                <a:cs typeface="Times New Roman" pitchFamily="18" charset="0"/>
              </a:rPr>
              <a:t>Il poeta vede un peccatore la cui borsa reca lo stemma di un leone azzurro su fondo giallo (i </a:t>
            </a:r>
            <a:r>
              <a:rPr lang="it-IT" sz="2400" dirty="0" err="1">
                <a:solidFill>
                  <a:srgbClr val="FFC000"/>
                </a:solidFill>
                <a:latin typeface="Times New Roman" pitchFamily="18" charset="0"/>
                <a:cs typeface="Times New Roman" pitchFamily="18" charset="0"/>
              </a:rPr>
              <a:t>Gianfigliazzi</a:t>
            </a:r>
            <a:r>
              <a:rPr lang="it-IT" sz="2400" dirty="0">
                <a:solidFill>
                  <a:srgbClr val="FFC000"/>
                </a:solidFill>
                <a:latin typeface="Times New Roman" pitchFamily="18" charset="0"/>
                <a:cs typeface="Times New Roman" pitchFamily="18" charset="0"/>
              </a:rPr>
              <a:t>), un’altro ha una borsa che reca un’oca bianca in campo rosso (gli </a:t>
            </a:r>
            <a:r>
              <a:rPr lang="it-IT" sz="2400" dirty="0" err="1">
                <a:solidFill>
                  <a:srgbClr val="FFC000"/>
                </a:solidFill>
                <a:latin typeface="Times New Roman" pitchFamily="18" charset="0"/>
                <a:cs typeface="Times New Roman" pitchFamily="18" charset="0"/>
              </a:rPr>
              <a:t>Obriachi</a:t>
            </a:r>
            <a:r>
              <a:rPr lang="it-IT" sz="2400" dirty="0">
                <a:solidFill>
                  <a:srgbClr val="FFC000"/>
                </a:solidFill>
                <a:latin typeface="Times New Roman" pitchFamily="18" charset="0"/>
                <a:cs typeface="Times New Roman" pitchFamily="18" charset="0"/>
              </a:rPr>
              <a:t>), un’altro ancora                la cui borsa ha una scrofa azzurra in campo bianco (</a:t>
            </a:r>
            <a:r>
              <a:rPr lang="it-IT" sz="2400" dirty="0" err="1">
                <a:solidFill>
                  <a:srgbClr val="FFC000"/>
                </a:solidFill>
                <a:latin typeface="Times New Roman" pitchFamily="18" charset="0"/>
                <a:cs typeface="Times New Roman" pitchFamily="18" charset="0"/>
              </a:rPr>
              <a:t>Reginaldo</a:t>
            </a:r>
            <a:r>
              <a:rPr lang="it-IT" sz="2400" dirty="0">
                <a:solidFill>
                  <a:srgbClr val="FFC000"/>
                </a:solidFill>
                <a:latin typeface="Times New Roman" pitchFamily="18" charset="0"/>
                <a:cs typeface="Times New Roman" pitchFamily="18" charset="0"/>
              </a:rPr>
              <a:t> Scrovegni)</a:t>
            </a:r>
          </a:p>
          <a:p>
            <a:endParaRPr lang="it-IT" sz="2400" dirty="0">
              <a:solidFill>
                <a:srgbClr val="FFC000"/>
              </a:solidFill>
              <a:latin typeface="Times New Roman" pitchFamily="18" charset="0"/>
              <a:cs typeface="Times New Roman" pitchFamily="18" charset="0"/>
            </a:endParaRPr>
          </a:p>
          <a:p>
            <a:r>
              <a:rPr lang="it-IT" sz="2400"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Piuttosto che i singoli peccatori, Dante indica le famiglie di usurai </a:t>
            </a:r>
            <a:endParaRPr lang="it-IT" sz="2400" dirty="0">
              <a:solidFill>
                <a:srgbClr val="FFC000"/>
              </a:solidFill>
              <a:effectLst>
                <a:outerShdw blurRad="38100" dist="38100" dir="2700000" algn="tl">
                  <a:srgbClr val="000000">
                    <a:alpha val="43137"/>
                  </a:srgbClr>
                </a:outerShdw>
              </a:effectLst>
              <a:latin typeface="Constantia" pitchFamily="18"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txBox="1">
            <a:spLocks/>
          </p:cNvSpPr>
          <p:nvPr/>
        </p:nvSpPr>
        <p:spPr>
          <a:xfrm>
            <a:off x="2123728" y="260648"/>
            <a:ext cx="6768752" cy="2232248"/>
          </a:xfrm>
          <a:prstGeom prst="rect">
            <a:avLst/>
          </a:prstGeom>
        </p:spPr>
        <p:txBody>
          <a:bodyPr/>
          <a:lstStyle/>
          <a:p>
            <a:pPr algn="ctr" fontAlgn="auto">
              <a:spcAft>
                <a:spcPts val="0"/>
              </a:spcAft>
              <a:defRPr/>
            </a:pPr>
            <a:r>
              <a:rPr lang="it-IT" sz="3200" b="1" spc="-100" dirty="0">
                <a:ln w="3200">
                  <a:solidFill>
                    <a:schemeClr val="bg2">
                      <a:shade val="75000"/>
                      <a:alpha val="25000"/>
                    </a:schemeClr>
                  </a:solidFill>
                  <a:prstDash val="solid"/>
                  <a:round/>
                </a:ln>
                <a:solidFill>
                  <a:srgbClr val="FFC000"/>
                </a:solidFill>
                <a:effectLst>
                  <a:innerShdw blurRad="50800" dist="25400" dir="13500000">
                    <a:prstClr val="black">
                      <a:alpha val="70000"/>
                    </a:prstClr>
                  </a:innerShdw>
                </a:effectLst>
                <a:latin typeface="Times New Roman" pitchFamily="18" charset="0"/>
                <a:ea typeface="+mj-ea"/>
                <a:cs typeface="Times New Roman" pitchFamily="18" charset="0"/>
              </a:rPr>
              <a:t>VIII CERCHIO                                                                                  </a:t>
            </a:r>
          </a:p>
          <a:p>
            <a:pPr algn="ctr" fontAlgn="auto">
              <a:spcAft>
                <a:spcPts val="0"/>
              </a:spcAft>
              <a:defRPr/>
            </a:pPr>
            <a:endParaRPr lang="it-IT" sz="3200" b="1" spc="-100" dirty="0">
              <a:ln w="3200">
                <a:solidFill>
                  <a:schemeClr val="bg2">
                    <a:shade val="75000"/>
                    <a:alpha val="25000"/>
                  </a:schemeClr>
                </a:solidFill>
                <a:prstDash val="solid"/>
                <a:round/>
              </a:ln>
              <a:solidFill>
                <a:srgbClr val="FFC000"/>
              </a:solidFill>
              <a:effectLst>
                <a:innerShdw blurRad="50800" dist="25400" dir="13500000">
                  <a:prstClr val="black">
                    <a:alpha val="70000"/>
                  </a:prstClr>
                </a:innerShdw>
              </a:effectLst>
              <a:latin typeface="Times New Roman" pitchFamily="18" charset="0"/>
              <a:ea typeface="+mj-ea"/>
              <a:cs typeface="Times New Roman" pitchFamily="18" charset="0"/>
            </a:endParaRPr>
          </a:p>
          <a:p>
            <a:pPr algn="ctr" fontAlgn="auto">
              <a:spcAft>
                <a:spcPts val="0"/>
              </a:spcAft>
              <a:defRPr/>
            </a:pPr>
            <a:r>
              <a:rPr lang="it-IT" sz="3200" spc="-100" dirty="0">
                <a:ln w="3200">
                  <a:solidFill>
                    <a:schemeClr val="bg2">
                      <a:shade val="75000"/>
                      <a:alpha val="25000"/>
                    </a:schemeClr>
                  </a:solidFill>
                  <a:prstDash val="solid"/>
                  <a:round/>
                </a:ln>
                <a:solidFill>
                  <a:srgbClr val="FFC000"/>
                </a:solidFill>
                <a:effectLst>
                  <a:innerShdw blurRad="50800" dist="25400" dir="13500000">
                    <a:prstClr val="black">
                      <a:alpha val="70000"/>
                    </a:prstClr>
                  </a:innerShdw>
                </a:effectLst>
                <a:latin typeface="Times New Roman" pitchFamily="18" charset="0"/>
                <a:ea typeface="+mj-ea"/>
                <a:cs typeface="Times New Roman" pitchFamily="18" charset="0"/>
              </a:rPr>
              <a:t>MALEBOLGE</a:t>
            </a:r>
            <a:r>
              <a:rPr lang="it-IT" sz="3200" b="1" spc="-100" dirty="0">
                <a:ln w="3200">
                  <a:solidFill>
                    <a:schemeClr val="bg2">
                      <a:shade val="75000"/>
                      <a:alpha val="25000"/>
                    </a:schemeClr>
                  </a:solidFill>
                  <a:prstDash val="solid"/>
                  <a:round/>
                </a:ln>
                <a:solidFill>
                  <a:srgbClr val="FFC000"/>
                </a:solidFill>
                <a:effectLst>
                  <a:innerShdw blurRad="50800" dist="25400" dir="13500000">
                    <a:prstClr val="black">
                      <a:alpha val="70000"/>
                    </a:prstClr>
                  </a:innerShdw>
                </a:effectLst>
                <a:latin typeface="Times New Roman" pitchFamily="18" charset="0"/>
                <a:ea typeface="+mj-ea"/>
                <a:cs typeface="Times New Roman" pitchFamily="18" charset="0"/>
              </a:rPr>
              <a:t>                                    </a:t>
            </a:r>
            <a:r>
              <a:rPr lang="it-IT" sz="3200" spc="-100" dirty="0">
                <a:ln w="3200">
                  <a:solidFill>
                    <a:schemeClr val="bg2">
                      <a:shade val="75000"/>
                      <a:alpha val="25000"/>
                    </a:schemeClr>
                  </a:solidFill>
                  <a:prstDash val="solid"/>
                  <a:round/>
                </a:ln>
                <a:solidFill>
                  <a:srgbClr val="FFC000"/>
                </a:solidFill>
                <a:effectLst>
                  <a:innerShdw blurRad="50800" dist="25400" dir="13500000">
                    <a:prstClr val="black">
                      <a:alpha val="70000"/>
                    </a:prstClr>
                  </a:innerShdw>
                </a:effectLst>
                <a:latin typeface="Times New Roman" pitchFamily="18" charset="0"/>
                <a:ea typeface="+mj-ea"/>
                <a:cs typeface="Times New Roman" pitchFamily="18" charset="0"/>
              </a:rPr>
              <a:t>PECCATORI </a:t>
            </a:r>
            <a:r>
              <a:rPr lang="it-IT" sz="3200" spc="-100" dirty="0" err="1">
                <a:ln w="3200">
                  <a:solidFill>
                    <a:schemeClr val="bg2">
                      <a:shade val="75000"/>
                      <a:alpha val="25000"/>
                    </a:schemeClr>
                  </a:solidFill>
                  <a:prstDash val="solid"/>
                  <a:round/>
                </a:ln>
                <a:solidFill>
                  <a:srgbClr val="FFC000"/>
                </a:solidFill>
                <a:effectLst>
                  <a:innerShdw blurRad="50800" dist="25400" dir="13500000">
                    <a:prstClr val="black">
                      <a:alpha val="70000"/>
                    </a:prstClr>
                  </a:innerShdw>
                </a:effectLst>
                <a:latin typeface="Times New Roman" pitchFamily="18" charset="0"/>
                <a:ea typeface="+mj-ea"/>
                <a:cs typeface="Times New Roman" pitchFamily="18" charset="0"/>
              </a:rPr>
              <a:t>DI</a:t>
            </a:r>
            <a:r>
              <a:rPr lang="it-IT" sz="3200" spc="-100" dirty="0">
                <a:ln w="3200">
                  <a:solidFill>
                    <a:schemeClr val="bg2">
                      <a:shade val="75000"/>
                      <a:alpha val="25000"/>
                    </a:schemeClr>
                  </a:solidFill>
                  <a:prstDash val="solid"/>
                  <a:round/>
                </a:ln>
                <a:solidFill>
                  <a:srgbClr val="FFC000"/>
                </a:solidFill>
                <a:effectLst>
                  <a:innerShdw blurRad="50800" dist="25400" dir="13500000">
                    <a:prstClr val="black">
                      <a:alpha val="70000"/>
                    </a:prstClr>
                  </a:innerShdw>
                </a:effectLst>
                <a:latin typeface="Times New Roman" pitchFamily="18" charset="0"/>
                <a:ea typeface="+mj-ea"/>
                <a:cs typeface="Times New Roman" pitchFamily="18" charset="0"/>
              </a:rPr>
              <a:t> FRODE</a:t>
            </a:r>
          </a:p>
        </p:txBody>
      </p:sp>
      <p:sp>
        <p:nvSpPr>
          <p:cNvPr id="64515" name="CasellaDiTesto 3"/>
          <p:cNvSpPr txBox="1">
            <a:spLocks noChangeArrowheads="1"/>
          </p:cNvSpPr>
          <p:nvPr/>
        </p:nvSpPr>
        <p:spPr bwMode="auto">
          <a:xfrm>
            <a:off x="179388" y="2492375"/>
            <a:ext cx="1223962" cy="246063"/>
          </a:xfrm>
          <a:prstGeom prst="rect">
            <a:avLst/>
          </a:prstGeom>
          <a:solidFill>
            <a:schemeClr val="accent1"/>
          </a:solidFill>
          <a:ln w="9525">
            <a:noFill/>
            <a:miter lim="800000"/>
            <a:headEnd/>
            <a:tailEnd/>
          </a:ln>
        </p:spPr>
        <p:txBody>
          <a:bodyPr>
            <a:spAutoFit/>
          </a:bodyPr>
          <a:lstStyle/>
          <a:p>
            <a:pPr algn="ctr"/>
            <a:r>
              <a:rPr lang="it-IT" sz="1000" b="1">
                <a:solidFill>
                  <a:srgbClr val="000099"/>
                </a:solidFill>
                <a:latin typeface="Times New Roman" pitchFamily="18" charset="0"/>
                <a:cs typeface="Times New Roman" pitchFamily="18" charset="0"/>
              </a:rPr>
              <a:t>Sandro Botticelli</a:t>
            </a:r>
          </a:p>
        </p:txBody>
      </p:sp>
      <p:pic>
        <p:nvPicPr>
          <p:cNvPr id="64516" name="Picture 1" descr="C:\Users\Utente\AppData\Local\Microsoft\Windows\Temporary Internet Files\Content.IE5\70QA14K4\foto.PNG"/>
          <p:cNvPicPr>
            <a:picLocks noChangeAspect="1" noChangeArrowheads="1"/>
          </p:cNvPicPr>
          <p:nvPr/>
        </p:nvPicPr>
        <p:blipFill>
          <a:blip r:embed="rId2" cstate="print"/>
          <a:srcRect/>
          <a:stretch>
            <a:fillRect/>
          </a:stretch>
        </p:blipFill>
        <p:spPr bwMode="auto">
          <a:xfrm>
            <a:off x="179388" y="225425"/>
            <a:ext cx="1703387" cy="2266950"/>
          </a:xfrm>
          <a:prstGeom prst="rect">
            <a:avLst/>
          </a:prstGeom>
          <a:noFill/>
          <a:ln w="9525">
            <a:noFill/>
            <a:miter lim="800000"/>
            <a:headEnd/>
            <a:tailEnd/>
          </a:ln>
        </p:spPr>
      </p:pic>
      <p:sp>
        <p:nvSpPr>
          <p:cNvPr id="64520" name="CasellaDiTesto 6"/>
          <p:cNvSpPr txBox="1">
            <a:spLocks noChangeArrowheads="1"/>
          </p:cNvSpPr>
          <p:nvPr/>
        </p:nvSpPr>
        <p:spPr bwMode="auto">
          <a:xfrm>
            <a:off x="179388" y="2830513"/>
            <a:ext cx="8785225" cy="3416300"/>
          </a:xfrm>
          <a:prstGeom prst="rect">
            <a:avLst/>
          </a:prstGeom>
          <a:noFill/>
          <a:ln w="9525">
            <a:noFill/>
            <a:miter lim="800000"/>
            <a:headEnd/>
            <a:tailEnd/>
          </a:ln>
        </p:spPr>
        <p:txBody>
          <a:bodyPr>
            <a:spAutoFit/>
          </a:bodyPr>
          <a:lstStyle/>
          <a:p>
            <a:r>
              <a:rPr lang="it-IT" sz="2400" dirty="0">
                <a:solidFill>
                  <a:srgbClr val="FFC000"/>
                </a:solidFill>
                <a:latin typeface="Times New Roman" pitchFamily="18" charset="0"/>
                <a:cs typeface="Times New Roman" pitchFamily="18" charset="0"/>
              </a:rPr>
              <a:t>Dante descrive questo luogo come formato tutto di pietra di colore  del ferro, come il baratro a strapiombo che lo circonda. Al centro                  di esso si apre un pozzo profondo e tra questo e la parete rocciosa           c’è una striscia di pietra divisa in dieci fossati concentrici (le Bolge),          del tutto simili ai fossati che cingono i castelli come protezione;                 le Bolge sono poi unite da ponticelli rocciosi, simili ai ponti levatoi           che vanno dalle soglie dei                                                                      castelli sino alla riva dei                                                                         fossati</a:t>
            </a:r>
          </a:p>
        </p:txBody>
      </p:sp>
      <p:sp>
        <p:nvSpPr>
          <p:cNvPr id="6" name="CasellaDiTesto 5"/>
          <p:cNvSpPr txBox="1"/>
          <p:nvPr/>
        </p:nvSpPr>
        <p:spPr>
          <a:xfrm>
            <a:off x="4211960" y="5229200"/>
            <a:ext cx="4752528"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Luogo è in inferno detto </a:t>
            </a:r>
            <a:r>
              <a:rPr lang="it-IT" b="1" dirty="0" err="1">
                <a:latin typeface="Times New Roman" pitchFamily="18" charset="0"/>
                <a:cs typeface="Times New Roman" pitchFamily="18" charset="0"/>
              </a:rPr>
              <a:t>Malebolge</a:t>
            </a:r>
            <a:r>
              <a:rPr lang="it-IT" b="1" dirty="0">
                <a:latin typeface="Times New Roman" pitchFamily="18" charset="0"/>
                <a:cs typeface="Times New Roman" pitchFamily="18" charset="0"/>
              </a:rPr>
              <a:t>,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tutto di pietra di color ferrigno,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come la cerchia che dintorno il volge.</a:t>
            </a:r>
            <a:r>
              <a:rPr lang="it-IT" dirty="0"/>
              <a:t> </a:t>
            </a:r>
          </a:p>
          <a:p>
            <a:pPr fontAlgn="auto">
              <a:spcBef>
                <a:spcPts val="0"/>
              </a:spcBef>
              <a:spcAft>
                <a:spcPts val="0"/>
              </a:spcAft>
              <a:defRPr/>
            </a:pPr>
            <a:endParaRPr lang="it-IT" dirty="0"/>
          </a:p>
          <a:p>
            <a:pPr fontAlgn="auto">
              <a:spcBef>
                <a:spcPts val="0"/>
              </a:spcBef>
              <a:spcAft>
                <a:spcPts val="0"/>
              </a:spcAft>
              <a:defRPr/>
            </a:pPr>
            <a:r>
              <a:rPr lang="it-IT" dirty="0"/>
              <a:t>Inferno </a:t>
            </a:r>
            <a:r>
              <a:rPr lang="it-IT" dirty="0">
                <a:latin typeface="+mj-lt"/>
              </a:rPr>
              <a:t> XVIII, 1-3</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spect="1" noChangeArrowheads="1"/>
          </p:cNvPicPr>
          <p:nvPr/>
        </p:nvPicPr>
        <p:blipFill>
          <a:blip r:embed="rId2" cstate="print"/>
          <a:srcRect/>
          <a:stretch>
            <a:fillRect/>
          </a:stretch>
        </p:blipFill>
        <p:spPr bwMode="auto">
          <a:xfrm>
            <a:off x="222250" y="333375"/>
            <a:ext cx="4781550" cy="6162675"/>
          </a:xfrm>
          <a:prstGeom prst="rect">
            <a:avLst/>
          </a:prstGeom>
          <a:noFill/>
          <a:ln w="9525">
            <a:noFill/>
            <a:miter lim="800000"/>
            <a:headEnd/>
            <a:tailEnd/>
          </a:ln>
        </p:spPr>
      </p:pic>
      <p:sp>
        <p:nvSpPr>
          <p:cNvPr id="65539" name="CasellaDiTesto 3"/>
          <p:cNvSpPr txBox="1">
            <a:spLocks noChangeArrowheads="1"/>
          </p:cNvSpPr>
          <p:nvPr/>
        </p:nvSpPr>
        <p:spPr bwMode="auto">
          <a:xfrm>
            <a:off x="5076825" y="1484313"/>
            <a:ext cx="3887788" cy="4156075"/>
          </a:xfrm>
          <a:prstGeom prst="rect">
            <a:avLst/>
          </a:prstGeom>
          <a:noFill/>
          <a:ln w="9525">
            <a:noFill/>
            <a:miter lim="800000"/>
            <a:headEnd/>
            <a:tailEnd/>
          </a:ln>
        </p:spPr>
        <p:txBody>
          <a:bodyPr>
            <a:spAutoFit/>
          </a:bodyPr>
          <a:lstStyle/>
          <a:p>
            <a:pPr marL="514350" indent="-514350"/>
            <a:r>
              <a:rPr lang="it-IT" sz="2400">
                <a:solidFill>
                  <a:srgbClr val="FFC000"/>
                </a:solidFill>
                <a:latin typeface="Times New Roman" pitchFamily="18" charset="0"/>
                <a:cs typeface="Times New Roman" pitchFamily="18" charset="0"/>
              </a:rPr>
              <a:t>I          Ruffiani e Seduttori</a:t>
            </a:r>
          </a:p>
          <a:p>
            <a:pPr marL="514350" indent="-514350"/>
            <a:r>
              <a:rPr lang="it-IT" sz="2400">
                <a:solidFill>
                  <a:srgbClr val="FFC000"/>
                </a:solidFill>
                <a:latin typeface="Times New Roman" pitchFamily="18" charset="0"/>
                <a:cs typeface="Times New Roman" pitchFamily="18" charset="0"/>
              </a:rPr>
              <a:t>II         Adulatori</a:t>
            </a:r>
          </a:p>
          <a:p>
            <a:pPr marL="514350" indent="-514350"/>
            <a:r>
              <a:rPr lang="it-IT" sz="2400">
                <a:solidFill>
                  <a:srgbClr val="FFC000"/>
                </a:solidFill>
                <a:latin typeface="Times New Roman" pitchFamily="18" charset="0"/>
                <a:cs typeface="Times New Roman" pitchFamily="18" charset="0"/>
              </a:rPr>
              <a:t>III       Simoniaci</a:t>
            </a:r>
          </a:p>
          <a:p>
            <a:pPr marL="514350" indent="-514350"/>
            <a:r>
              <a:rPr lang="it-IT" sz="2400">
                <a:solidFill>
                  <a:srgbClr val="FFC000"/>
                </a:solidFill>
                <a:latin typeface="Times New Roman" pitchFamily="18" charset="0"/>
                <a:cs typeface="Times New Roman" pitchFamily="18" charset="0"/>
              </a:rPr>
              <a:t>IV       Indovini</a:t>
            </a:r>
          </a:p>
          <a:p>
            <a:pPr marL="514350" indent="-514350"/>
            <a:r>
              <a:rPr lang="it-IT" sz="2400">
                <a:solidFill>
                  <a:srgbClr val="FFC000"/>
                </a:solidFill>
                <a:latin typeface="Times New Roman" pitchFamily="18" charset="0"/>
                <a:cs typeface="Times New Roman" pitchFamily="18" charset="0"/>
              </a:rPr>
              <a:t>V        Barattieri</a:t>
            </a:r>
          </a:p>
          <a:p>
            <a:pPr marL="514350" indent="-514350"/>
            <a:r>
              <a:rPr lang="it-IT" sz="2400">
                <a:solidFill>
                  <a:srgbClr val="FFC000"/>
                </a:solidFill>
                <a:latin typeface="Times New Roman" pitchFamily="18" charset="0"/>
                <a:cs typeface="Times New Roman" pitchFamily="18" charset="0"/>
              </a:rPr>
              <a:t>VI       Ipocriti</a:t>
            </a:r>
          </a:p>
          <a:p>
            <a:pPr marL="514350" indent="-514350"/>
            <a:r>
              <a:rPr lang="it-IT" sz="2400">
                <a:solidFill>
                  <a:srgbClr val="FFC000"/>
                </a:solidFill>
                <a:latin typeface="Times New Roman" pitchFamily="18" charset="0"/>
                <a:cs typeface="Times New Roman" pitchFamily="18" charset="0"/>
              </a:rPr>
              <a:t>VII      Ladri</a:t>
            </a:r>
          </a:p>
          <a:p>
            <a:pPr marL="514350" indent="-514350"/>
            <a:r>
              <a:rPr lang="it-IT" sz="2400">
                <a:solidFill>
                  <a:srgbClr val="FFC000"/>
                </a:solidFill>
                <a:latin typeface="Times New Roman" pitchFamily="18" charset="0"/>
                <a:cs typeface="Times New Roman" pitchFamily="18" charset="0"/>
              </a:rPr>
              <a:t>VIII    Consiglieri fraudolenti</a:t>
            </a:r>
          </a:p>
          <a:p>
            <a:pPr marL="514350" indent="-514350"/>
            <a:r>
              <a:rPr lang="it-IT" sz="2400">
                <a:solidFill>
                  <a:srgbClr val="FFC000"/>
                </a:solidFill>
                <a:latin typeface="Times New Roman" pitchFamily="18" charset="0"/>
                <a:cs typeface="Times New Roman" pitchFamily="18" charset="0"/>
              </a:rPr>
              <a:t>IX       Seminatori di discordie</a:t>
            </a:r>
          </a:p>
          <a:p>
            <a:pPr marL="514350" indent="-514350"/>
            <a:r>
              <a:rPr lang="it-IT" sz="2400">
                <a:solidFill>
                  <a:srgbClr val="FFC000"/>
                </a:solidFill>
                <a:latin typeface="Times New Roman" pitchFamily="18" charset="0"/>
                <a:cs typeface="Times New Roman" pitchFamily="18" charset="0"/>
              </a:rPr>
              <a:t>X        Falsari</a:t>
            </a:r>
            <a:r>
              <a:rPr lang="it-IT" sz="2400">
                <a:latin typeface="Times New Roman" pitchFamily="18" charset="0"/>
                <a:cs typeface="Times New Roman" pitchFamily="18" charset="0"/>
              </a:rPr>
              <a:t/>
            </a:r>
            <a:br>
              <a:rPr lang="it-IT" sz="2400">
                <a:latin typeface="Times New Roman" pitchFamily="18" charset="0"/>
                <a:cs typeface="Times New Roman" pitchFamily="18" charset="0"/>
              </a:rPr>
            </a:br>
            <a:endParaRPr lang="it-IT" sz="240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Segnaposto contenuto 3"/>
          <p:cNvSpPr>
            <a:spLocks noGrp="1"/>
          </p:cNvSpPr>
          <p:nvPr>
            <p:ph idx="1"/>
          </p:nvPr>
        </p:nvSpPr>
        <p:spPr>
          <a:xfrm>
            <a:off x="457200" y="3429000"/>
            <a:ext cx="8229600" cy="3200400"/>
          </a:xfrm>
        </p:spPr>
        <p:txBody>
          <a:bodyPr>
            <a:spAutoFit/>
          </a:bodyPr>
          <a:lstStyle/>
          <a:p>
            <a:pPr>
              <a:buFont typeface="Wingdings" pitchFamily="2" charset="2"/>
              <a:buChar char="Ø"/>
            </a:pPr>
            <a:r>
              <a:rPr lang="it-IT" sz="2800" dirty="0" smtClean="0">
                <a:solidFill>
                  <a:srgbClr val="FFC000"/>
                </a:solidFill>
              </a:rPr>
              <a:t>È il rifiuto del disegno divino realizzato in Cristo, dell’amore divino mediante un ripiegamento dell’uomo su se stesso</a:t>
            </a:r>
          </a:p>
          <a:p>
            <a:endParaRPr lang="it-IT" sz="2400" dirty="0" smtClean="0">
              <a:solidFill>
                <a:srgbClr val="FFC000"/>
              </a:solidFill>
            </a:endParaRPr>
          </a:p>
          <a:p>
            <a:pPr>
              <a:buFont typeface="Wingdings" pitchFamily="2" charset="2"/>
              <a:buChar char="Ø"/>
            </a:pPr>
            <a:r>
              <a:rPr lang="it-IT" sz="2800" dirty="0" smtClean="0">
                <a:solidFill>
                  <a:srgbClr val="FFC000"/>
                </a:solidFill>
              </a:rPr>
              <a:t>Nasce dalla pretesa di autosufficienza che può esprimersi nei più diversi modi della vita e nel comportamento e nelle scelte dell’uomo</a:t>
            </a:r>
          </a:p>
        </p:txBody>
      </p:sp>
      <p:sp>
        <p:nvSpPr>
          <p:cNvPr id="7" name="CasellaDiTesto 6"/>
          <p:cNvSpPr txBox="1"/>
          <p:nvPr/>
        </p:nvSpPr>
        <p:spPr>
          <a:xfrm>
            <a:off x="250825" y="2936557"/>
            <a:ext cx="1441450" cy="400110"/>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nl-NL" sz="1000" b="1" dirty="0" smtClean="0">
                <a:solidFill>
                  <a:srgbClr val="000099"/>
                </a:solidFill>
                <a:latin typeface="Times New Roman" pitchFamily="18" charset="0"/>
                <a:cs typeface="Times New Roman" pitchFamily="18" charset="0"/>
              </a:rPr>
              <a:t>Hugo van der Goes     (c. 1440-1482) </a:t>
            </a:r>
            <a:endParaRPr lang="it-IT" sz="1000" b="1" dirty="0">
              <a:solidFill>
                <a:srgbClr val="000099"/>
              </a:solidFill>
              <a:latin typeface="Times New Roman" pitchFamily="18" charset="0"/>
              <a:cs typeface="Times New Roman" pitchFamily="18" charset="0"/>
            </a:endParaRPr>
          </a:p>
        </p:txBody>
      </p:sp>
      <p:sp>
        <p:nvSpPr>
          <p:cNvPr id="8" name="CasellaDiTesto 7"/>
          <p:cNvSpPr txBox="1"/>
          <p:nvPr/>
        </p:nvSpPr>
        <p:spPr>
          <a:xfrm>
            <a:off x="2843808" y="548680"/>
            <a:ext cx="4104456" cy="5847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it-IT" sz="32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IL PECCATO</a:t>
            </a:r>
            <a:endParaRPr lang="it-IT" sz="32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84994" name="Picture 2" descr="http://www.google.it/url?sa=i&amp;source=images&amp;cd=&amp;docid=paCEbLSsp3QzFM&amp;tbnid=pl_bcCqvBHZS9M:&amp;ved=0CAUQjBw4QQ&amp;url=http%3A%2F%2Fjewishchristianlit.com%2FTopics%2FAdamNeve%2FImages%2Fa_n_e08w.jpg&amp;ei=vtKhUq7VLeaCyQOinYGwDg&amp;psig=AFQjCNG-RvzUZLCfVVPwYA1-wU1MkQeebg&amp;ust=1386423358788462"/>
          <p:cNvPicPr>
            <a:picLocks noChangeAspect="1" noChangeArrowheads="1"/>
          </p:cNvPicPr>
          <p:nvPr/>
        </p:nvPicPr>
        <p:blipFill>
          <a:blip r:embed="rId2" cstate="print"/>
          <a:srcRect/>
          <a:stretch>
            <a:fillRect/>
          </a:stretch>
        </p:blipFill>
        <p:spPr bwMode="auto">
          <a:xfrm>
            <a:off x="251520" y="188640"/>
            <a:ext cx="1800200" cy="2734482"/>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CasellaDiTesto 1"/>
          <p:cNvSpPr txBox="1">
            <a:spLocks noChangeArrowheads="1"/>
          </p:cNvSpPr>
          <p:nvPr/>
        </p:nvSpPr>
        <p:spPr bwMode="auto">
          <a:xfrm>
            <a:off x="2411413" y="530225"/>
            <a:ext cx="6192837" cy="1814513"/>
          </a:xfrm>
          <a:prstGeom prst="rect">
            <a:avLst/>
          </a:prstGeom>
          <a:noFill/>
          <a:ln w="9525">
            <a:noFill/>
            <a:miter lim="800000"/>
            <a:headEnd/>
            <a:tailEnd/>
          </a:ln>
        </p:spPr>
        <p:txBody>
          <a:bodyPr>
            <a:spAutoFit/>
          </a:bodyPr>
          <a:lstStyle/>
          <a:p>
            <a:pPr algn="ctr"/>
            <a:r>
              <a:rPr lang="it-IT" sz="2800" b="1" dirty="0">
                <a:solidFill>
                  <a:srgbClr val="FFC000"/>
                </a:solidFill>
                <a:latin typeface="Times New Roman" pitchFamily="18" charset="0"/>
                <a:cs typeface="Times New Roman" pitchFamily="18" charset="0"/>
              </a:rPr>
              <a:t>I BOLGIA                                                       </a:t>
            </a:r>
            <a:r>
              <a:rPr lang="it-IT" sz="2800"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RUFFIANI E SEDUTTORI                                 </a:t>
            </a:r>
          </a:p>
          <a:p>
            <a:pPr algn="ctr"/>
            <a:endParaRPr lang="it-IT" sz="2800" dirty="0">
              <a:solidFill>
                <a:srgbClr val="FFC000"/>
              </a:solidFill>
              <a:latin typeface="Times New Roman" pitchFamily="18" charset="0"/>
              <a:cs typeface="Times New Roman" pitchFamily="18" charset="0"/>
            </a:endParaRPr>
          </a:p>
          <a:p>
            <a:pPr algn="ctr"/>
            <a:r>
              <a:rPr lang="it-IT" sz="2800" b="1" dirty="0">
                <a:solidFill>
                  <a:srgbClr val="FFC000"/>
                </a:solidFill>
                <a:latin typeface="Times New Roman" pitchFamily="18" charset="0"/>
                <a:cs typeface="Times New Roman" pitchFamily="18" charset="0"/>
              </a:rPr>
              <a:t>SONO FRUSTATI DAI DIAVOLI</a:t>
            </a:r>
            <a:endParaRPr lang="it-IT" sz="2800" b="1" dirty="0">
              <a:solidFill>
                <a:srgbClr val="FFC000"/>
              </a:solidFill>
              <a:latin typeface="Constantia" pitchFamily="18" charset="0"/>
            </a:endParaRPr>
          </a:p>
        </p:txBody>
      </p:sp>
      <p:pic>
        <p:nvPicPr>
          <p:cNvPr id="66563" name="Picture 2" descr="Picture"/>
          <p:cNvPicPr>
            <a:picLocks noChangeAspect="1" noChangeArrowheads="1"/>
          </p:cNvPicPr>
          <p:nvPr/>
        </p:nvPicPr>
        <p:blipFill>
          <a:blip r:embed="rId2" cstate="print"/>
          <a:srcRect/>
          <a:stretch>
            <a:fillRect/>
          </a:stretch>
        </p:blipFill>
        <p:spPr bwMode="auto">
          <a:xfrm>
            <a:off x="179388" y="115888"/>
            <a:ext cx="1954212" cy="2449512"/>
          </a:xfrm>
          <a:prstGeom prst="rect">
            <a:avLst/>
          </a:prstGeom>
          <a:noFill/>
          <a:ln w="9525">
            <a:noFill/>
            <a:miter lim="800000"/>
            <a:headEnd/>
            <a:tailEnd/>
          </a:ln>
        </p:spPr>
      </p:pic>
      <p:sp>
        <p:nvSpPr>
          <p:cNvPr id="5" name="CasellaDiTesto 4"/>
          <p:cNvSpPr txBox="1"/>
          <p:nvPr/>
        </p:nvSpPr>
        <p:spPr>
          <a:xfrm>
            <a:off x="179388" y="2565400"/>
            <a:ext cx="1368425" cy="246063"/>
          </a:xfrm>
          <a:prstGeom prst="rect">
            <a:avLst/>
          </a:prstGeom>
          <a:solidFill>
            <a:schemeClr val="accent1"/>
          </a:solidFill>
        </p:spPr>
        <p:txBody>
          <a:bodyPr>
            <a:spAutoFit/>
          </a:bodyPr>
          <a:lstStyle/>
          <a:p>
            <a:pPr algn="ctr" eaLnBrk="0" fontAlgn="t" hangingPunct="0">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a:solidFill>
                  <a:srgbClr val="000099"/>
                </a:solidFill>
                <a:latin typeface="Times New Roman" pitchFamily="18" charset="0"/>
                <a:cs typeface="Times New Roman" pitchFamily="18" charset="0"/>
              </a:rPr>
              <a:t>G. </a:t>
            </a:r>
            <a:r>
              <a:rPr lang="it-IT" sz="1000" b="1" dirty="0" err="1">
                <a:solidFill>
                  <a:srgbClr val="000099"/>
                </a:solidFill>
                <a:latin typeface="Times New Roman" pitchFamily="18" charset="0"/>
                <a:cs typeface="Times New Roman" pitchFamily="18" charset="0"/>
              </a:rPr>
              <a:t>Stradano</a:t>
            </a:r>
            <a:r>
              <a:rPr lang="it-IT" sz="1000" b="1" dirty="0">
                <a:solidFill>
                  <a:srgbClr val="000099"/>
                </a:solidFill>
                <a:latin typeface="Times New Roman" pitchFamily="18" charset="0"/>
                <a:cs typeface="Times New Roman" pitchFamily="18" charset="0"/>
              </a:rPr>
              <a:t>, 1587</a:t>
            </a:r>
          </a:p>
        </p:txBody>
      </p:sp>
      <p:sp>
        <p:nvSpPr>
          <p:cNvPr id="66565" name="CasellaDiTesto 5"/>
          <p:cNvSpPr txBox="1">
            <a:spLocks noChangeArrowheads="1"/>
          </p:cNvSpPr>
          <p:nvPr/>
        </p:nvSpPr>
        <p:spPr bwMode="auto">
          <a:xfrm>
            <a:off x="179388" y="2780928"/>
            <a:ext cx="8785225" cy="3786188"/>
          </a:xfrm>
          <a:prstGeom prst="rect">
            <a:avLst/>
          </a:prstGeom>
          <a:noFill/>
          <a:ln w="9525">
            <a:noFill/>
            <a:miter lim="800000"/>
            <a:headEnd/>
            <a:tailEnd/>
          </a:ln>
        </p:spPr>
        <p:txBody>
          <a:bodyPr>
            <a:spAutoFit/>
          </a:bodyPr>
          <a:lstStyle/>
          <a:p>
            <a:r>
              <a:rPr lang="it-IT" sz="2400" dirty="0">
                <a:solidFill>
                  <a:srgbClr val="FFC000"/>
                </a:solidFill>
                <a:latin typeface="Times New Roman" pitchFamily="18" charset="0"/>
                <a:cs typeface="Times New Roman" pitchFamily="18" charset="0"/>
              </a:rPr>
              <a:t>I peccatori sono nudi (“</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nel fondo erano ignudi i peccatori</a:t>
            </a:r>
            <a:r>
              <a:rPr lang="it-IT" sz="2400" dirty="0">
                <a:solidFill>
                  <a:srgbClr val="FFC000"/>
                </a:solidFill>
                <a:latin typeface="Times New Roman" pitchFamily="18" charset="0"/>
                <a:cs typeface="Times New Roman" pitchFamily="18" charset="0"/>
              </a:rPr>
              <a:t>”) e procedono in due file parallele che vanno in direzioni opposte,               una lungo il margine esterno della Bolgia (ruffiani) e l’altra lungo quello interno (seduttori)</a:t>
            </a:r>
          </a:p>
          <a:p>
            <a:pPr algn="ctr"/>
            <a:r>
              <a:rPr lang="it-IT" sz="2400" dirty="0">
                <a:solidFill>
                  <a:srgbClr val="FFC000"/>
                </a:solidFill>
                <a:latin typeface="Times New Roman" pitchFamily="18" charset="0"/>
                <a:cs typeface="Times New Roman" pitchFamily="18" charset="0"/>
              </a:rPr>
              <a:t>                                                                                                                           </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La nudità dei peccatori ne sottolinea la miseria</a:t>
            </a:r>
          </a:p>
          <a:p>
            <a:r>
              <a:rPr lang="it-IT" sz="2400" dirty="0">
                <a:solidFill>
                  <a:srgbClr val="FFC000"/>
                </a:solidFill>
                <a:latin typeface="Times New Roman" pitchFamily="18" charset="0"/>
                <a:cs typeface="Times New Roman" pitchFamily="18" charset="0"/>
              </a:rPr>
              <a:t>                                                                                                                       Ci sono dei demoni cornuti armati di frusta, che colpiscono i dannati da tergo e li fanno camminare velocemente alle prime percosse (“</a:t>
            </a:r>
            <a:r>
              <a:rPr lang="it-IT" sz="2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demon</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cornuti con gran </a:t>
            </a:r>
            <a:r>
              <a:rPr lang="it-IT" sz="2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ferze</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che li battien crudelmente</a:t>
            </a:r>
            <a:r>
              <a:rPr lang="it-IT" sz="2400" b="1" dirty="0">
                <a:solidFill>
                  <a:srgbClr val="FFC000"/>
                </a:solidFill>
                <a:latin typeface="Times New Roman" pitchFamily="18" charset="0"/>
                <a:cs typeface="Times New Roman" pitchFamily="18" charset="0"/>
              </a:rPr>
              <a:t>”</a:t>
            </a:r>
            <a:r>
              <a:rPr lang="it-IT" sz="2400" dirty="0">
                <a:solidFill>
                  <a:srgbClr val="FFC000"/>
                </a:solidFill>
                <a:latin typeface="Times New Roman" pitchFamily="18" charset="0"/>
                <a:cs typeface="Times New Roman" pitchFamily="18" charset="0"/>
              </a:rPr>
              <a:t>)</a:t>
            </a:r>
            <a:endParaRPr lang="it-IT" sz="2400" b="1" dirty="0">
              <a:solidFill>
                <a:srgbClr val="FFC000"/>
              </a:solidFill>
              <a:latin typeface="Times New Roman" pitchFamily="18" charset="0"/>
              <a:cs typeface="Times New Roman" pitchFamily="18" charset="0"/>
            </a:endParaRPr>
          </a:p>
        </p:txBody>
      </p:sp>
      <p:sp>
        <p:nvSpPr>
          <p:cNvPr id="6" name="CasellaDiTesto 5"/>
          <p:cNvSpPr txBox="1"/>
          <p:nvPr/>
        </p:nvSpPr>
        <p:spPr>
          <a:xfrm>
            <a:off x="1339850" y="4599971"/>
            <a:ext cx="6480000" cy="540000"/>
          </a:xfrm>
          <a:prstGeom prst="rect">
            <a:avLst/>
          </a:prstGeom>
          <a:noFill/>
          <a:ln w="19050">
            <a:solidFill>
              <a:schemeClr val="accent6">
                <a:lumMod val="50000"/>
              </a:schemeClr>
            </a:solidFill>
            <a:prstDash val="dash"/>
          </a:ln>
        </p:spPr>
        <p:txBody>
          <a:bodyPr wrap="square" rtlCol="0">
            <a:spAutoFit/>
          </a:bodyPr>
          <a:lstStyle/>
          <a:p>
            <a:endParaRPr lang="it-IT"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upload.wikimedia.org/wikipedia/commons/1/1b/Stradano_Inferno_Canto_18.jpg"/>
          <p:cNvPicPr>
            <a:picLocks noChangeAspect="1" noChangeArrowheads="1"/>
          </p:cNvPicPr>
          <p:nvPr/>
        </p:nvPicPr>
        <p:blipFill>
          <a:blip r:embed="rId2" cstate="print"/>
          <a:srcRect/>
          <a:stretch>
            <a:fillRect/>
          </a:stretch>
        </p:blipFill>
        <p:spPr bwMode="auto">
          <a:xfrm>
            <a:off x="179388" y="188913"/>
            <a:ext cx="2016125" cy="2540000"/>
          </a:xfrm>
          <a:prstGeom prst="rect">
            <a:avLst/>
          </a:prstGeom>
          <a:noFill/>
          <a:ln w="9525">
            <a:noFill/>
            <a:miter lim="800000"/>
            <a:headEnd/>
            <a:tailEnd/>
          </a:ln>
        </p:spPr>
      </p:pic>
      <p:sp>
        <p:nvSpPr>
          <p:cNvPr id="67587" name="CasellaDiTesto 4"/>
          <p:cNvSpPr txBox="1">
            <a:spLocks noChangeArrowheads="1"/>
          </p:cNvSpPr>
          <p:nvPr/>
        </p:nvSpPr>
        <p:spPr bwMode="auto">
          <a:xfrm>
            <a:off x="2411413" y="530225"/>
            <a:ext cx="6192837" cy="1814513"/>
          </a:xfrm>
          <a:prstGeom prst="rect">
            <a:avLst/>
          </a:prstGeom>
          <a:noFill/>
          <a:ln w="9525">
            <a:noFill/>
            <a:miter lim="800000"/>
            <a:headEnd/>
            <a:tailEnd/>
          </a:ln>
        </p:spPr>
        <p:txBody>
          <a:bodyPr>
            <a:spAutoFit/>
          </a:bodyPr>
          <a:lstStyle/>
          <a:p>
            <a:pPr algn="ctr"/>
            <a:r>
              <a:rPr lang="it-IT" sz="2800" b="1" dirty="0">
                <a:solidFill>
                  <a:srgbClr val="FFC000"/>
                </a:solidFill>
                <a:latin typeface="Times New Roman" pitchFamily="18" charset="0"/>
                <a:cs typeface="Times New Roman" pitchFamily="18" charset="0"/>
              </a:rPr>
              <a:t>II BOLGIA                                                       </a:t>
            </a:r>
            <a:r>
              <a:rPr lang="it-IT" sz="2800"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ADULATORI</a:t>
            </a:r>
          </a:p>
          <a:p>
            <a:pPr algn="ctr"/>
            <a:endParaRPr lang="it-IT" sz="2800" dirty="0">
              <a:solidFill>
                <a:srgbClr val="FFC000"/>
              </a:solidFill>
              <a:latin typeface="Times New Roman" pitchFamily="18" charset="0"/>
              <a:cs typeface="Times New Roman" pitchFamily="18" charset="0"/>
            </a:endParaRPr>
          </a:p>
          <a:p>
            <a:pPr algn="ctr"/>
            <a:r>
              <a:rPr lang="it-IT" sz="2800" b="1" dirty="0">
                <a:solidFill>
                  <a:srgbClr val="FFC000"/>
                </a:solidFill>
                <a:latin typeface="Times New Roman" pitchFamily="18" charset="0"/>
                <a:cs typeface="Times New Roman" pitchFamily="18" charset="0"/>
              </a:rPr>
              <a:t>SONO IMMERSI NELLO STERCO</a:t>
            </a:r>
            <a:endParaRPr lang="it-IT" sz="2800" b="1" dirty="0">
              <a:solidFill>
                <a:srgbClr val="FFC000"/>
              </a:solidFill>
              <a:latin typeface="Constantia" pitchFamily="18" charset="0"/>
            </a:endParaRPr>
          </a:p>
        </p:txBody>
      </p:sp>
      <p:sp>
        <p:nvSpPr>
          <p:cNvPr id="6" name="CasellaDiTesto 5"/>
          <p:cNvSpPr txBox="1"/>
          <p:nvPr/>
        </p:nvSpPr>
        <p:spPr>
          <a:xfrm>
            <a:off x="179388" y="2751138"/>
            <a:ext cx="1368425" cy="246062"/>
          </a:xfrm>
          <a:prstGeom prst="rect">
            <a:avLst/>
          </a:prstGeom>
          <a:solidFill>
            <a:schemeClr val="accent1"/>
          </a:solidFill>
        </p:spPr>
        <p:txBody>
          <a:bodyPr>
            <a:spAutoFit/>
          </a:bodyPr>
          <a:lstStyle/>
          <a:p>
            <a:pPr algn="ctr" eaLnBrk="0" fontAlgn="t" hangingPunct="0">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a:solidFill>
                  <a:srgbClr val="000099"/>
                </a:solidFill>
                <a:latin typeface="Times New Roman" pitchFamily="18" charset="0"/>
                <a:cs typeface="Times New Roman" pitchFamily="18" charset="0"/>
              </a:rPr>
              <a:t>G. </a:t>
            </a:r>
            <a:r>
              <a:rPr lang="it-IT" sz="1000" b="1" dirty="0" err="1">
                <a:solidFill>
                  <a:srgbClr val="000099"/>
                </a:solidFill>
                <a:latin typeface="Times New Roman" pitchFamily="18" charset="0"/>
                <a:cs typeface="Times New Roman" pitchFamily="18" charset="0"/>
              </a:rPr>
              <a:t>Stradano</a:t>
            </a:r>
            <a:r>
              <a:rPr lang="it-IT" sz="1000" b="1" dirty="0">
                <a:solidFill>
                  <a:srgbClr val="000099"/>
                </a:solidFill>
                <a:latin typeface="Times New Roman" pitchFamily="18" charset="0"/>
                <a:cs typeface="Times New Roman" pitchFamily="18" charset="0"/>
              </a:rPr>
              <a:t>, 1587</a:t>
            </a:r>
          </a:p>
        </p:txBody>
      </p:sp>
      <p:sp>
        <p:nvSpPr>
          <p:cNvPr id="67589" name="CasellaDiTesto 6"/>
          <p:cNvSpPr txBox="1">
            <a:spLocks noChangeArrowheads="1"/>
          </p:cNvSpPr>
          <p:nvPr/>
        </p:nvSpPr>
        <p:spPr bwMode="auto">
          <a:xfrm>
            <a:off x="250825" y="3271838"/>
            <a:ext cx="8713788" cy="2678112"/>
          </a:xfrm>
          <a:prstGeom prst="rect">
            <a:avLst/>
          </a:prstGeom>
          <a:noFill/>
          <a:ln w="9525">
            <a:noFill/>
            <a:miter lim="800000"/>
            <a:headEnd/>
            <a:tailEnd/>
          </a:ln>
        </p:spPr>
        <p:txBody>
          <a:bodyPr>
            <a:spAutoFit/>
          </a:bodyPr>
          <a:lstStyle/>
          <a:p>
            <a:r>
              <a:rPr lang="it-IT" sz="2400" dirty="0">
                <a:solidFill>
                  <a:srgbClr val="FFC000"/>
                </a:solidFill>
                <a:latin typeface="Times New Roman" pitchFamily="18" charset="0"/>
                <a:cs typeface="Times New Roman" pitchFamily="18" charset="0"/>
              </a:rPr>
              <a:t>I dannati si lamentano e soffiano rumorosamente con le narici, colpendosi con le loro stesse mani e sono immersi nello sterco,  simile a quello che fuoriesce dalle latrine (“</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e quindi giù nel fosso vidi gente </a:t>
            </a:r>
            <a:r>
              <a:rPr lang="it-IT" sz="2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attuffata</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in uno sterco che da li uman </a:t>
            </a:r>
            <a:r>
              <a:rPr lang="it-IT" sz="2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privadi</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it-IT" sz="2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parea</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mosso</a:t>
            </a:r>
            <a:r>
              <a:rPr lang="it-IT" sz="2400" dirty="0">
                <a:solidFill>
                  <a:srgbClr val="FFC000"/>
                </a:solidFill>
                <a:latin typeface="Times New Roman" pitchFamily="18" charset="0"/>
                <a:cs typeface="Times New Roman" pitchFamily="18" charset="0"/>
              </a:rPr>
              <a:t>”)</a:t>
            </a:r>
          </a:p>
          <a:p>
            <a:endParaRPr lang="it-IT" sz="2400" dirty="0">
              <a:solidFill>
                <a:srgbClr val="FFC000"/>
              </a:solidFill>
              <a:latin typeface="Times New Roman" pitchFamily="18" charset="0"/>
              <a:cs typeface="Times New Roman" pitchFamily="18" charset="0"/>
            </a:endParaRPr>
          </a:p>
          <a:p>
            <a:pPr algn="ct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La pena ha più un senso di infamia che di punizione dolorosa</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Picture"/>
          <p:cNvPicPr>
            <a:picLocks noChangeAspect="1" noChangeArrowheads="1"/>
          </p:cNvPicPr>
          <p:nvPr/>
        </p:nvPicPr>
        <p:blipFill>
          <a:blip r:embed="rId2" cstate="print"/>
          <a:srcRect/>
          <a:stretch>
            <a:fillRect/>
          </a:stretch>
        </p:blipFill>
        <p:spPr bwMode="auto">
          <a:xfrm>
            <a:off x="179388" y="188913"/>
            <a:ext cx="2160587" cy="3316287"/>
          </a:xfrm>
          <a:prstGeom prst="rect">
            <a:avLst/>
          </a:prstGeom>
          <a:noFill/>
          <a:ln w="9525">
            <a:noFill/>
            <a:miter lim="800000"/>
            <a:headEnd/>
            <a:tailEnd/>
          </a:ln>
        </p:spPr>
      </p:pic>
      <p:sp>
        <p:nvSpPr>
          <p:cNvPr id="5" name="CasellaDiTesto 4"/>
          <p:cNvSpPr txBox="1"/>
          <p:nvPr/>
        </p:nvSpPr>
        <p:spPr>
          <a:xfrm>
            <a:off x="190500" y="3543300"/>
            <a:ext cx="2160588" cy="246063"/>
          </a:xfrm>
          <a:prstGeom prst="rect">
            <a:avLst/>
          </a:prstGeom>
          <a:solidFill>
            <a:schemeClr val="accent1"/>
          </a:solidFill>
        </p:spPr>
        <p:txBody>
          <a:bodyPr>
            <a:spAutoFit/>
          </a:bodyPr>
          <a:lstStyle/>
          <a:p>
            <a:pPr algn="ctr" eaLnBrk="0" fontAlgn="t" hangingPunct="0">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a:solidFill>
                  <a:srgbClr val="000099"/>
                </a:solidFill>
                <a:latin typeface="+mn-lt"/>
                <a:cs typeface="Arial" pitchFamily="34" charset="0"/>
              </a:rPr>
              <a:t>Miniatura del </a:t>
            </a:r>
            <a:r>
              <a:rPr lang="it-IT" sz="1000" b="1" dirty="0" err="1">
                <a:solidFill>
                  <a:srgbClr val="000099"/>
                </a:solidFill>
                <a:latin typeface="+mn-lt"/>
                <a:cs typeface="Arial" pitchFamily="34" charset="0"/>
              </a:rPr>
              <a:t>Codex</a:t>
            </a:r>
            <a:r>
              <a:rPr lang="it-IT" sz="1000" b="1" dirty="0">
                <a:solidFill>
                  <a:srgbClr val="000099"/>
                </a:solidFill>
                <a:latin typeface="+mn-lt"/>
                <a:cs typeface="Arial" pitchFamily="34" charset="0"/>
              </a:rPr>
              <a:t> </a:t>
            </a:r>
            <a:r>
              <a:rPr lang="it-IT" sz="1000" b="1" dirty="0" err="1">
                <a:solidFill>
                  <a:srgbClr val="000099"/>
                </a:solidFill>
                <a:latin typeface="+mn-lt"/>
                <a:cs typeface="Arial" pitchFamily="34" charset="0"/>
              </a:rPr>
              <a:t>Altonensis</a:t>
            </a:r>
            <a:endParaRPr lang="it-IT" sz="1000" b="1" dirty="0">
              <a:solidFill>
                <a:srgbClr val="000099"/>
              </a:solidFill>
              <a:latin typeface="+mn-lt"/>
              <a:cs typeface="Arial" pitchFamily="34" charset="0"/>
            </a:endParaRPr>
          </a:p>
        </p:txBody>
      </p:sp>
      <p:sp>
        <p:nvSpPr>
          <p:cNvPr id="68612" name="CasellaDiTesto 7"/>
          <p:cNvSpPr txBox="1">
            <a:spLocks noChangeArrowheads="1"/>
          </p:cNvSpPr>
          <p:nvPr/>
        </p:nvSpPr>
        <p:spPr bwMode="auto">
          <a:xfrm>
            <a:off x="2555875" y="260350"/>
            <a:ext cx="6192838" cy="3108325"/>
          </a:xfrm>
          <a:prstGeom prst="rect">
            <a:avLst/>
          </a:prstGeom>
          <a:noFill/>
          <a:ln w="9525">
            <a:noFill/>
            <a:miter lim="800000"/>
            <a:headEnd/>
            <a:tailEnd/>
          </a:ln>
        </p:spPr>
        <p:txBody>
          <a:bodyPr>
            <a:spAutoFit/>
          </a:bodyPr>
          <a:lstStyle/>
          <a:p>
            <a:pPr algn="ctr"/>
            <a:r>
              <a:rPr lang="it-IT" sz="2800" b="1" dirty="0">
                <a:solidFill>
                  <a:srgbClr val="FFC000"/>
                </a:solidFill>
                <a:latin typeface="Times New Roman" pitchFamily="18" charset="0"/>
                <a:cs typeface="Times New Roman" pitchFamily="18" charset="0"/>
              </a:rPr>
              <a:t>III BOLGIA                                                       </a:t>
            </a:r>
            <a:r>
              <a:rPr lang="it-IT" sz="28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SIMONIACI</a:t>
            </a:r>
            <a:endParaRPr lang="it-IT" sz="2800"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it-IT" sz="2800" dirty="0">
              <a:solidFill>
                <a:srgbClr val="FFC000"/>
              </a:solidFill>
              <a:latin typeface="Times New Roman" pitchFamily="18" charset="0"/>
              <a:cs typeface="Times New Roman" pitchFamily="18" charset="0"/>
            </a:endParaRPr>
          </a:p>
          <a:p>
            <a:pPr algn="ctr"/>
            <a:r>
              <a:rPr lang="it-IT" sz="2800" b="1" dirty="0">
                <a:solidFill>
                  <a:srgbClr val="FFC000"/>
                </a:solidFill>
                <a:latin typeface="Times New Roman" pitchFamily="18" charset="0"/>
                <a:cs typeface="Times New Roman" pitchFamily="18" charset="0"/>
              </a:rPr>
              <a:t>SONO CONFICCATI DENTRO DELLE BUCHE A TESTA IN GIÙ CON LE PIANTE DEI PIEDI ACCESE DA FIAMMELLE</a:t>
            </a:r>
            <a:endParaRPr lang="it-IT" sz="2800" b="1" dirty="0">
              <a:solidFill>
                <a:srgbClr val="FFC000"/>
              </a:solidFill>
              <a:latin typeface="Constantia" pitchFamily="18" charset="0"/>
            </a:endParaRPr>
          </a:p>
        </p:txBody>
      </p:sp>
      <p:sp>
        <p:nvSpPr>
          <p:cNvPr id="9" name="CasellaDiTesto 8"/>
          <p:cNvSpPr txBox="1"/>
          <p:nvPr/>
        </p:nvSpPr>
        <p:spPr>
          <a:xfrm>
            <a:off x="4211960" y="4005064"/>
            <a:ext cx="4752528" cy="2585323"/>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O Simon mago, o miseri seguaci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che le cose di Dio, che di </a:t>
            </a:r>
            <a:r>
              <a:rPr lang="it-IT" b="1" dirty="0" err="1">
                <a:latin typeface="Times New Roman" pitchFamily="18" charset="0"/>
                <a:cs typeface="Times New Roman" pitchFamily="18" charset="0"/>
              </a:rPr>
              <a:t>bontate</a:t>
            </a:r>
            <a:r>
              <a:rPr lang="it-IT" b="1" dirty="0">
                <a:latin typeface="Times New Roman" pitchFamily="18" charset="0"/>
                <a:cs typeface="Times New Roman" pitchFamily="18" charset="0"/>
              </a:rPr>
              <a:t> </a:t>
            </a:r>
            <a:br>
              <a:rPr lang="it-IT" b="1" dirty="0">
                <a:latin typeface="Times New Roman" pitchFamily="18" charset="0"/>
                <a:cs typeface="Times New Roman" pitchFamily="18" charset="0"/>
              </a:rPr>
            </a:br>
            <a:r>
              <a:rPr lang="it-IT" b="1" dirty="0" err="1">
                <a:latin typeface="Times New Roman" pitchFamily="18" charset="0"/>
                <a:cs typeface="Times New Roman" pitchFamily="18" charset="0"/>
              </a:rPr>
              <a:t>deon</a:t>
            </a:r>
            <a:r>
              <a:rPr lang="it-IT" b="1" dirty="0">
                <a:latin typeface="Times New Roman" pitchFamily="18" charset="0"/>
                <a:cs typeface="Times New Roman" pitchFamily="18" charset="0"/>
              </a:rPr>
              <a:t> essere spose, e voi  rapaci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per oro e per argento </a:t>
            </a:r>
            <a:r>
              <a:rPr lang="it-IT" b="1" dirty="0" err="1">
                <a:latin typeface="Times New Roman" pitchFamily="18" charset="0"/>
                <a:cs typeface="Times New Roman" pitchFamily="18" charset="0"/>
              </a:rPr>
              <a:t>avolterate</a:t>
            </a:r>
            <a:r>
              <a:rPr lang="it-IT" b="1" dirty="0">
                <a:latin typeface="Times New Roman" pitchFamily="18" charset="0"/>
                <a:cs typeface="Times New Roman" pitchFamily="18" charset="0"/>
              </a:rPr>
              <a:t>,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or </a:t>
            </a:r>
            <a:r>
              <a:rPr lang="it-IT" b="1" dirty="0" err="1">
                <a:latin typeface="Times New Roman" pitchFamily="18" charset="0"/>
                <a:cs typeface="Times New Roman" pitchFamily="18" charset="0"/>
              </a:rPr>
              <a:t>convien</a:t>
            </a:r>
            <a:r>
              <a:rPr lang="it-IT" b="1" dirty="0">
                <a:latin typeface="Times New Roman" pitchFamily="18" charset="0"/>
                <a:cs typeface="Times New Roman" pitchFamily="18" charset="0"/>
              </a:rPr>
              <a:t> che per voi suoni la tromba,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però che ne la terza bolgia state.   </a:t>
            </a:r>
          </a:p>
          <a:p>
            <a:pPr fontAlgn="auto">
              <a:spcBef>
                <a:spcPts val="0"/>
              </a:spcBef>
              <a:spcAft>
                <a:spcPts val="0"/>
              </a:spcAft>
              <a:defRPr/>
            </a:pPr>
            <a:endParaRPr lang="it-IT" dirty="0"/>
          </a:p>
          <a:p>
            <a:pPr fontAlgn="auto">
              <a:spcBef>
                <a:spcPts val="0"/>
              </a:spcBef>
              <a:spcAft>
                <a:spcPts val="0"/>
              </a:spcAft>
              <a:defRPr/>
            </a:pPr>
            <a:r>
              <a:rPr lang="it-IT" dirty="0"/>
              <a:t>Inferno </a:t>
            </a:r>
            <a:r>
              <a:rPr lang="it-IT" dirty="0">
                <a:latin typeface="+mj-lt"/>
              </a:rPr>
              <a:t> XIX, 1-6</a:t>
            </a:r>
          </a:p>
        </p:txBody>
      </p:sp>
      <p:sp>
        <p:nvSpPr>
          <p:cNvPr id="68616" name="CasellaDiTesto 9"/>
          <p:cNvSpPr txBox="1">
            <a:spLocks noChangeArrowheads="1"/>
          </p:cNvSpPr>
          <p:nvPr/>
        </p:nvSpPr>
        <p:spPr bwMode="auto">
          <a:xfrm>
            <a:off x="179388" y="3933825"/>
            <a:ext cx="3960812" cy="2676525"/>
          </a:xfrm>
          <a:prstGeom prst="rect">
            <a:avLst/>
          </a:prstGeom>
          <a:noFill/>
          <a:ln w="19050">
            <a:solidFill>
              <a:srgbClr val="FFC000"/>
            </a:solidFill>
            <a:miter lim="800000"/>
            <a:headEnd/>
            <a:tailEnd/>
          </a:ln>
        </p:spPr>
        <p:txBody>
          <a:bodyPr>
            <a:spAutoFit/>
          </a:bodyPr>
          <a:lstStyle/>
          <a:p>
            <a:pPr algn="ctr"/>
            <a:r>
              <a:rPr lang="it-IT" sz="2400" b="1" dirty="0">
                <a:solidFill>
                  <a:srgbClr val="FFC000"/>
                </a:solidFill>
                <a:latin typeface="Times New Roman" pitchFamily="18" charset="0"/>
                <a:cs typeface="Times New Roman" pitchFamily="18" charset="0"/>
              </a:rPr>
              <a:t>Dante esordisce maledicendo Simon Mago e tutti i suoi seguaci che fanno turpe mercato delle cose sacre</a:t>
            </a:r>
          </a:p>
          <a:p>
            <a:endParaRPr lang="it-IT" sz="2400" dirty="0">
              <a:solidFill>
                <a:srgbClr val="FFC000"/>
              </a:solidFill>
              <a:latin typeface="Times New Roman" pitchFamily="18" charset="0"/>
              <a:cs typeface="Times New Roman" pitchFamily="18" charset="0"/>
            </a:endParaRPr>
          </a:p>
          <a:p>
            <a:pPr algn="ct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Invettiva contro la corruzione ecclesiastica</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http://upload.wikimedia.org/wikipedia/commons/c/c8/William_Blake_004.jpg"/>
          <p:cNvPicPr>
            <a:picLocks noChangeAspect="1" noChangeArrowheads="1"/>
          </p:cNvPicPr>
          <p:nvPr/>
        </p:nvPicPr>
        <p:blipFill>
          <a:blip r:embed="rId2" cstate="print"/>
          <a:srcRect/>
          <a:stretch>
            <a:fillRect/>
          </a:stretch>
        </p:blipFill>
        <p:spPr bwMode="auto">
          <a:xfrm>
            <a:off x="250825" y="188913"/>
            <a:ext cx="2217738" cy="3195637"/>
          </a:xfrm>
          <a:prstGeom prst="rect">
            <a:avLst/>
          </a:prstGeom>
          <a:noFill/>
          <a:ln w="9525">
            <a:noFill/>
            <a:miter lim="800000"/>
            <a:headEnd/>
            <a:tailEnd/>
          </a:ln>
        </p:spPr>
      </p:pic>
      <p:sp>
        <p:nvSpPr>
          <p:cNvPr id="69635" name="CasellaDiTesto 2"/>
          <p:cNvSpPr txBox="1">
            <a:spLocks noChangeArrowheads="1"/>
          </p:cNvSpPr>
          <p:nvPr/>
        </p:nvSpPr>
        <p:spPr bwMode="auto">
          <a:xfrm>
            <a:off x="250825" y="3429000"/>
            <a:ext cx="1873250" cy="246063"/>
          </a:xfrm>
          <a:prstGeom prst="rect">
            <a:avLst/>
          </a:prstGeom>
          <a:solidFill>
            <a:schemeClr val="accent1"/>
          </a:solidFill>
          <a:ln w="9525">
            <a:noFill/>
            <a:miter lim="800000"/>
            <a:headEnd/>
            <a:tailEnd/>
          </a:ln>
        </p:spPr>
        <p:txBody>
          <a:bodyPr>
            <a:spAutoFit/>
          </a:bodyPr>
          <a:lstStyle/>
          <a:p>
            <a:pPr algn="ctr" eaLnBrk="0" fontAlgn="t" hangingPunct="0"/>
            <a:r>
              <a:rPr lang="it-IT" sz="1000" b="1">
                <a:solidFill>
                  <a:srgbClr val="000099"/>
                </a:solidFill>
                <a:latin typeface="Constantia" pitchFamily="18" charset="0"/>
              </a:rPr>
              <a:t> William Blake (1757–1827) </a:t>
            </a:r>
            <a:endParaRPr lang="it-IT" sz="1000" b="1">
              <a:solidFill>
                <a:srgbClr val="000099"/>
              </a:solidFill>
              <a:latin typeface="Times New Roman" pitchFamily="18" charset="0"/>
              <a:cs typeface="Times New Roman" pitchFamily="18" charset="0"/>
            </a:endParaRPr>
          </a:p>
        </p:txBody>
      </p:sp>
      <p:sp>
        <p:nvSpPr>
          <p:cNvPr id="69636" name="CasellaDiTesto 3"/>
          <p:cNvSpPr txBox="1">
            <a:spLocks noChangeArrowheads="1"/>
          </p:cNvSpPr>
          <p:nvPr/>
        </p:nvSpPr>
        <p:spPr bwMode="auto">
          <a:xfrm>
            <a:off x="2484438" y="188913"/>
            <a:ext cx="6408737" cy="4154487"/>
          </a:xfrm>
          <a:prstGeom prst="rect">
            <a:avLst/>
          </a:prstGeom>
          <a:noFill/>
          <a:ln w="9525">
            <a:noFill/>
            <a:miter lim="800000"/>
            <a:headEnd/>
            <a:tailEnd/>
          </a:ln>
        </p:spPr>
        <p:txBody>
          <a:bodyPr>
            <a:spAutoFit/>
          </a:bodyPr>
          <a:lstStyle/>
          <a:p>
            <a:r>
              <a:rPr lang="it-IT" sz="2400" dirty="0">
                <a:solidFill>
                  <a:srgbClr val="FFC000"/>
                </a:solidFill>
                <a:latin typeface="Times New Roman" pitchFamily="18" charset="0"/>
                <a:cs typeface="Times New Roman" pitchFamily="18" charset="0"/>
              </a:rPr>
              <a:t>Dante nota che uno dei dannati sembra lamentarsi più degli altri e ha le fiammelle sui piedi di un colore più acceso (“</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che si cruccia guizzando più che li altri suoi consorti e cui più roggia fiamma succia</a:t>
            </a:r>
            <a:r>
              <a:rPr lang="it-IT" sz="2400" dirty="0">
                <a:solidFill>
                  <a:srgbClr val="FFC000"/>
                </a:solidFill>
                <a:latin typeface="Times New Roman" pitchFamily="18" charset="0"/>
                <a:cs typeface="Times New Roman" pitchFamily="18" charset="0"/>
              </a:rPr>
              <a:t>”): è papa Niccolò III appartenente alla nobile famiglia degli Orsini e che fu assai avido nell’arricchire i suoi famigliari</a:t>
            </a:r>
          </a:p>
          <a:p>
            <a:endParaRPr lang="it-IT" sz="2400" dirty="0">
              <a:solidFill>
                <a:srgbClr val="FFC000"/>
              </a:solidFill>
              <a:latin typeface="Times New Roman" pitchFamily="18" charset="0"/>
              <a:cs typeface="Times New Roman" pitchFamily="18" charset="0"/>
            </a:endParaRPr>
          </a:p>
          <a:p>
            <a:r>
              <a:rPr lang="it-IT" sz="2400" dirty="0">
                <a:solidFill>
                  <a:srgbClr val="FFC000"/>
                </a:solidFill>
                <a:latin typeface="Times New Roman" pitchFamily="18" charset="0"/>
                <a:cs typeface="Times New Roman" pitchFamily="18" charset="0"/>
              </a:rPr>
              <a:t>Il dannato risponde scambiando Dante per papa Bonifacio VIII e chiedendo perché sia già giunto  lì e se sia già stanco di fare scempio della Chiesa </a:t>
            </a:r>
          </a:p>
        </p:txBody>
      </p:sp>
      <p:sp>
        <p:nvSpPr>
          <p:cNvPr id="6" name="CasellaDiTesto 5"/>
          <p:cNvSpPr txBox="1"/>
          <p:nvPr/>
        </p:nvSpPr>
        <p:spPr>
          <a:xfrm>
            <a:off x="179512" y="5192032"/>
            <a:ext cx="3888432" cy="1477328"/>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fontAlgn="auto">
              <a:spcBef>
                <a:spcPts val="0"/>
              </a:spcBef>
              <a:spcAft>
                <a:spcPts val="0"/>
              </a:spcAft>
              <a:defRPr/>
            </a:pPr>
            <a:r>
              <a:rPr lang="it-IT" b="1" dirty="0">
                <a:latin typeface="Times New Roman" pitchFamily="18" charset="0"/>
                <a:cs typeface="Times New Roman" pitchFamily="18" charset="0"/>
              </a:rPr>
              <a:t>Ed </a:t>
            </a:r>
            <a:r>
              <a:rPr lang="it-IT" b="1" dirty="0" err="1">
                <a:latin typeface="Times New Roman" pitchFamily="18" charset="0"/>
                <a:cs typeface="Times New Roman" pitchFamily="18" charset="0"/>
              </a:rPr>
              <a:t>el</a:t>
            </a:r>
            <a:r>
              <a:rPr lang="it-IT" b="1" dirty="0">
                <a:latin typeface="Times New Roman" pitchFamily="18" charset="0"/>
                <a:cs typeface="Times New Roman" pitchFamily="18" charset="0"/>
              </a:rPr>
              <a:t> gridò: «</a:t>
            </a:r>
            <a:r>
              <a:rPr lang="it-IT" b="1" dirty="0" err="1">
                <a:latin typeface="Times New Roman" pitchFamily="18" charset="0"/>
                <a:cs typeface="Times New Roman" pitchFamily="18" charset="0"/>
              </a:rPr>
              <a:t>Se’</a:t>
            </a:r>
            <a:r>
              <a:rPr lang="it-IT" b="1" dirty="0">
                <a:latin typeface="Times New Roman" pitchFamily="18" charset="0"/>
                <a:cs typeface="Times New Roman" pitchFamily="18" charset="0"/>
              </a:rPr>
              <a:t> tu già costì ritto, </a:t>
            </a:r>
            <a:br>
              <a:rPr lang="it-IT" b="1" dirty="0">
                <a:latin typeface="Times New Roman" pitchFamily="18" charset="0"/>
                <a:cs typeface="Times New Roman" pitchFamily="18" charset="0"/>
              </a:rPr>
            </a:br>
            <a:r>
              <a:rPr lang="it-IT" b="1" dirty="0" err="1">
                <a:latin typeface="Times New Roman" pitchFamily="18" charset="0"/>
                <a:cs typeface="Times New Roman" pitchFamily="18" charset="0"/>
              </a:rPr>
              <a:t>se’</a:t>
            </a:r>
            <a:r>
              <a:rPr lang="it-IT" b="1" dirty="0">
                <a:latin typeface="Times New Roman" pitchFamily="18" charset="0"/>
                <a:cs typeface="Times New Roman" pitchFamily="18" charset="0"/>
              </a:rPr>
              <a:t> tu già costì ritto, </a:t>
            </a:r>
            <a:r>
              <a:rPr lang="it-IT" b="1" dirty="0" err="1">
                <a:latin typeface="Times New Roman" pitchFamily="18" charset="0"/>
                <a:cs typeface="Times New Roman" pitchFamily="18" charset="0"/>
              </a:rPr>
              <a:t>Bonifazio</a:t>
            </a:r>
            <a:r>
              <a:rPr lang="it-IT" b="1" dirty="0">
                <a:latin typeface="Times New Roman" pitchFamily="18" charset="0"/>
                <a:cs typeface="Times New Roman" pitchFamily="18" charset="0"/>
              </a:rPr>
              <a:t>? </a:t>
            </a:r>
            <a:r>
              <a:rPr lang="it-IT" dirty="0"/>
              <a:t/>
            </a:r>
            <a:br>
              <a:rPr lang="it-IT" dirty="0"/>
            </a:br>
            <a:r>
              <a:rPr lang="it-IT" b="1" dirty="0">
                <a:latin typeface="Times New Roman" pitchFamily="18" charset="0"/>
                <a:cs typeface="Times New Roman" pitchFamily="18" charset="0"/>
              </a:rPr>
              <a:t>Di parecchi anni mi mentì lo scritto.  </a:t>
            </a:r>
          </a:p>
          <a:p>
            <a:pPr fontAlgn="auto">
              <a:spcBef>
                <a:spcPts val="0"/>
              </a:spcBef>
              <a:spcAft>
                <a:spcPts val="0"/>
              </a:spcAft>
              <a:defRPr/>
            </a:pPr>
            <a:endParaRPr lang="it-IT" dirty="0"/>
          </a:p>
          <a:p>
            <a:pPr fontAlgn="auto">
              <a:spcBef>
                <a:spcPts val="0"/>
              </a:spcBef>
              <a:spcAft>
                <a:spcPts val="0"/>
              </a:spcAft>
              <a:defRPr/>
            </a:pPr>
            <a:r>
              <a:rPr lang="it-IT" dirty="0"/>
              <a:t>Inferno </a:t>
            </a:r>
            <a:r>
              <a:rPr lang="it-IT" dirty="0">
                <a:latin typeface="+mj-lt"/>
              </a:rPr>
              <a:t> XIX, 52-54</a:t>
            </a:r>
          </a:p>
        </p:txBody>
      </p:sp>
      <p:sp>
        <p:nvSpPr>
          <p:cNvPr id="8" name="CasellaDiTesto 7"/>
          <p:cNvSpPr txBox="1"/>
          <p:nvPr/>
        </p:nvSpPr>
        <p:spPr>
          <a:xfrm>
            <a:off x="4716016" y="5157192"/>
            <a:ext cx="4176464"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err="1">
                <a:effectLst>
                  <a:outerShdw blurRad="38100" dist="38100" dir="2700000" algn="tl">
                    <a:srgbClr val="000000">
                      <a:alpha val="43137"/>
                    </a:srgbClr>
                  </a:outerShdw>
                </a:effectLst>
                <a:latin typeface="Times New Roman" pitchFamily="18" charset="0"/>
                <a:cs typeface="Times New Roman" pitchFamily="18" charset="0"/>
              </a:rPr>
              <a:t>Se’</a:t>
            </a:r>
            <a:r>
              <a:rPr lang="it-IT" b="1" dirty="0">
                <a:effectLst>
                  <a:outerShdw blurRad="38100" dist="38100" dir="2700000" algn="tl">
                    <a:srgbClr val="000000">
                      <a:alpha val="43137"/>
                    </a:srgbClr>
                  </a:outerShdw>
                </a:effectLst>
                <a:latin typeface="Times New Roman" pitchFamily="18" charset="0"/>
                <a:cs typeface="Times New Roman" pitchFamily="18" charset="0"/>
              </a:rPr>
              <a:t> tu sì tosto di quell’aver sazio </a:t>
            </a:r>
            <a:br>
              <a:rPr lang="it-IT" b="1" dirty="0">
                <a:effectLst>
                  <a:outerShdw blurRad="38100" dist="38100" dir="2700000" algn="tl">
                    <a:srgbClr val="000000">
                      <a:alpha val="43137"/>
                    </a:srgbClr>
                  </a:outerShdw>
                </a:effectLst>
                <a:latin typeface="Times New Roman" pitchFamily="18" charset="0"/>
                <a:cs typeface="Times New Roman" pitchFamily="18" charset="0"/>
              </a:rPr>
            </a:br>
            <a:r>
              <a:rPr lang="it-IT" b="1" dirty="0">
                <a:effectLst>
                  <a:outerShdw blurRad="38100" dist="38100" dir="2700000" algn="tl">
                    <a:srgbClr val="000000">
                      <a:alpha val="43137"/>
                    </a:srgbClr>
                  </a:outerShdw>
                </a:effectLst>
                <a:latin typeface="Times New Roman" pitchFamily="18" charset="0"/>
                <a:cs typeface="Times New Roman" pitchFamily="18" charset="0"/>
              </a:rPr>
              <a:t>per lo qual non temesti </a:t>
            </a:r>
            <a:r>
              <a:rPr lang="it-IT" b="1" dirty="0" err="1">
                <a:effectLst>
                  <a:outerShdw blurRad="38100" dist="38100" dir="2700000" algn="tl">
                    <a:srgbClr val="000000">
                      <a:alpha val="43137"/>
                    </a:srgbClr>
                  </a:outerShdw>
                </a:effectLst>
                <a:latin typeface="Times New Roman" pitchFamily="18" charset="0"/>
                <a:cs typeface="Times New Roman" pitchFamily="18" charset="0"/>
              </a:rPr>
              <a:t>tòrre</a:t>
            </a:r>
            <a:r>
              <a:rPr lang="it-IT" b="1" dirty="0">
                <a:effectLst>
                  <a:outerShdw blurRad="38100" dist="38100" dir="2700000" algn="tl">
                    <a:srgbClr val="000000">
                      <a:alpha val="43137"/>
                    </a:srgbClr>
                  </a:outerShdw>
                </a:effectLst>
                <a:latin typeface="Times New Roman" pitchFamily="18" charset="0"/>
                <a:cs typeface="Times New Roman" pitchFamily="18" charset="0"/>
              </a:rPr>
              <a:t> a ’</a:t>
            </a:r>
            <a:r>
              <a:rPr lang="it-IT" b="1" dirty="0" err="1">
                <a:effectLst>
                  <a:outerShdw blurRad="38100" dist="38100" dir="2700000" algn="tl">
                    <a:srgbClr val="000000">
                      <a:alpha val="43137"/>
                    </a:srgbClr>
                  </a:outerShdw>
                </a:effectLst>
                <a:latin typeface="Times New Roman" pitchFamily="18" charset="0"/>
                <a:cs typeface="Times New Roman" pitchFamily="18" charset="0"/>
              </a:rPr>
              <a:t>nganno</a:t>
            </a:r>
            <a:r>
              <a:rPr lang="it-IT" b="1" dirty="0">
                <a:effectLst>
                  <a:outerShdw blurRad="38100" dist="38100" dir="2700000" algn="tl">
                    <a:srgbClr val="000000">
                      <a:alpha val="43137"/>
                    </a:srgbClr>
                  </a:outerShdw>
                </a:effectLst>
                <a:latin typeface="Times New Roman" pitchFamily="18" charset="0"/>
                <a:cs typeface="Times New Roman" pitchFamily="18" charset="0"/>
              </a:rPr>
              <a:t> </a:t>
            </a:r>
            <a:br>
              <a:rPr lang="it-IT" b="1" dirty="0">
                <a:effectLst>
                  <a:outerShdw blurRad="38100" dist="38100" dir="2700000" algn="tl">
                    <a:srgbClr val="000000">
                      <a:alpha val="43137"/>
                    </a:srgbClr>
                  </a:outerShdw>
                </a:effectLst>
                <a:latin typeface="Times New Roman" pitchFamily="18" charset="0"/>
                <a:cs typeface="Times New Roman" pitchFamily="18" charset="0"/>
              </a:rPr>
            </a:br>
            <a:r>
              <a:rPr lang="it-IT" b="1" dirty="0">
                <a:effectLst>
                  <a:outerShdw blurRad="38100" dist="38100" dir="2700000" algn="tl">
                    <a:srgbClr val="000000">
                      <a:alpha val="43137"/>
                    </a:srgbClr>
                  </a:outerShdw>
                </a:effectLst>
                <a:latin typeface="Times New Roman" pitchFamily="18" charset="0"/>
                <a:cs typeface="Times New Roman" pitchFamily="18" charset="0"/>
              </a:rPr>
              <a:t>la bella donna, e poi di farne strazio?».  </a:t>
            </a:r>
          </a:p>
          <a:p>
            <a:pPr fontAlgn="auto">
              <a:spcBef>
                <a:spcPts val="0"/>
              </a:spcBef>
              <a:spcAft>
                <a:spcPts val="0"/>
              </a:spcAft>
              <a:defRPr/>
            </a:pPr>
            <a:r>
              <a:rPr lang="it-IT" b="1" i="1" dirty="0">
                <a:latin typeface="Times New Roman" pitchFamily="18" charset="0"/>
                <a:cs typeface="Times New Roman" pitchFamily="18" charset="0"/>
              </a:rPr>
              <a:t>  </a:t>
            </a:r>
          </a:p>
          <a:p>
            <a:pPr fontAlgn="auto">
              <a:spcBef>
                <a:spcPts val="0"/>
              </a:spcBef>
              <a:spcAft>
                <a:spcPts val="0"/>
              </a:spcAft>
              <a:defRPr/>
            </a:pPr>
            <a:r>
              <a:rPr lang="it-IT" dirty="0"/>
              <a:t>Inferno </a:t>
            </a:r>
            <a:r>
              <a:rPr lang="it-IT" dirty="0">
                <a:latin typeface="+mj-lt"/>
              </a:rPr>
              <a:t> XIX, 55-57</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CasellaDiTesto 1"/>
          <p:cNvSpPr txBox="1">
            <a:spLocks noChangeArrowheads="1"/>
          </p:cNvSpPr>
          <p:nvPr/>
        </p:nvSpPr>
        <p:spPr bwMode="auto">
          <a:xfrm>
            <a:off x="250825" y="765175"/>
            <a:ext cx="8569325" cy="5538788"/>
          </a:xfrm>
          <a:prstGeom prst="rect">
            <a:avLst/>
          </a:prstGeom>
          <a:noFill/>
          <a:ln w="9525">
            <a:noFill/>
            <a:miter lim="800000"/>
            <a:headEnd/>
            <a:tailEnd/>
          </a:ln>
        </p:spPr>
        <p:txBody>
          <a:bodyPr>
            <a:spAutoFit/>
          </a:bodyPr>
          <a:lstStyle/>
          <a:p>
            <a:r>
              <a:rPr lang="it-IT" sz="2400" dirty="0">
                <a:solidFill>
                  <a:srgbClr val="FFC000"/>
                </a:solidFill>
                <a:latin typeface="Times New Roman" pitchFamily="18" charset="0"/>
                <a:cs typeface="Times New Roman" pitchFamily="18" charset="0"/>
              </a:rPr>
              <a:t>Niccolò III attende la venuta del suo successore, il tanto odiato Bonifacio VIII</a:t>
            </a:r>
          </a:p>
          <a:p>
            <a:endParaRPr lang="it-IT" sz="2400" dirty="0">
              <a:solidFill>
                <a:srgbClr val="FFC000"/>
              </a:solidFill>
              <a:latin typeface="Times New Roman" pitchFamily="18" charset="0"/>
              <a:cs typeface="Times New Roman" pitchFamily="18" charset="0"/>
            </a:endParaRPr>
          </a:p>
          <a:p>
            <a:r>
              <a:rPr lang="it-IT" sz="2400" dirty="0">
                <a:solidFill>
                  <a:srgbClr val="FFC000"/>
                </a:solidFill>
                <a:latin typeface="Times New Roman" pitchFamily="18" charset="0"/>
                <a:cs typeface="Times New Roman" pitchFamily="18" charset="0"/>
              </a:rPr>
              <a:t>Nella III Bolgia vige la regola che stiano in superficie solo gli ultimi arrivati, che poi vengono fatti sprofondare nelle viscere rocciose dopo l’arrivo di un nuovo dannato; con questo stratagemma Dante può collocare all’Inferno anche i papi non ancora morti, in particolare il tanto odiato Bonifacio VIII che egli vedeva come uno dei personaggi causa delle disgrazie dei suoi tempi. </a:t>
            </a:r>
          </a:p>
          <a:p>
            <a:endParaRPr lang="it-IT" sz="2400" dirty="0">
              <a:solidFill>
                <a:srgbClr val="FFC000"/>
              </a:solidFill>
              <a:latin typeface="Times New Roman" pitchFamily="18" charset="0"/>
              <a:cs typeface="Times New Roman" pitchFamily="18" charset="0"/>
            </a:endParaRPr>
          </a:p>
          <a:p>
            <a:r>
              <a:rPr lang="it-IT" sz="2400" dirty="0">
                <a:solidFill>
                  <a:srgbClr val="FFC000"/>
                </a:solidFill>
                <a:latin typeface="Times New Roman" pitchFamily="18" charset="0"/>
                <a:cs typeface="Times New Roman" pitchFamily="18" charset="0"/>
              </a:rPr>
              <a:t>Niccolò III continua profetizzando che il suo seguace non starà a farsi “</a:t>
            </a:r>
            <a:r>
              <a:rPr lang="it-IT" sz="2400" i="1" dirty="0">
                <a:solidFill>
                  <a:srgbClr val="FFC000"/>
                </a:solidFill>
                <a:latin typeface="Times New Roman" pitchFamily="18" charset="0"/>
                <a:cs typeface="Times New Roman" pitchFamily="18" charset="0"/>
              </a:rPr>
              <a:t>cuocere i piedi</a:t>
            </a:r>
            <a:r>
              <a:rPr lang="it-IT" sz="2400" dirty="0">
                <a:solidFill>
                  <a:srgbClr val="FFC000"/>
                </a:solidFill>
                <a:latin typeface="Times New Roman" pitchFamily="18" charset="0"/>
                <a:cs typeface="Times New Roman" pitchFamily="18" charset="0"/>
              </a:rPr>
              <a:t>” quanto c’è stato lui, perché dopo di lui verrà un papa anche peggiore, Clemente V, che compirà azioni ancor più infamanti  (“</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di più laida </a:t>
            </a:r>
            <a:r>
              <a:rPr lang="it-IT" sz="2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opra</a:t>
            </a:r>
            <a:r>
              <a:rPr lang="it-IT" sz="2400" dirty="0">
                <a:solidFill>
                  <a:srgbClr val="FFC000"/>
                </a:solidFill>
                <a:latin typeface="Times New Roman" pitchFamily="18" charset="0"/>
                <a:cs typeface="Times New Roman" pitchFamily="18" charset="0"/>
              </a:rPr>
              <a:t>”) </a:t>
            </a:r>
          </a:p>
          <a:p>
            <a:endParaRPr lang="it-IT" dirty="0">
              <a:latin typeface="Constantia" pitchFamily="18"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CasellaDiTesto 1"/>
          <p:cNvSpPr txBox="1">
            <a:spLocks noChangeArrowheads="1"/>
          </p:cNvSpPr>
          <p:nvPr/>
        </p:nvSpPr>
        <p:spPr bwMode="auto">
          <a:xfrm>
            <a:off x="179388" y="2616200"/>
            <a:ext cx="8785225" cy="3692525"/>
          </a:xfrm>
          <a:prstGeom prst="rect">
            <a:avLst/>
          </a:prstGeom>
          <a:noFill/>
          <a:ln w="9525">
            <a:noFill/>
            <a:miter lim="800000"/>
            <a:headEnd/>
            <a:tailEnd/>
          </a:ln>
        </p:spPr>
        <p:txBody>
          <a:bodyPr>
            <a:spAutoFit/>
          </a:bodyPr>
          <a:lstStyle/>
          <a:p>
            <a:r>
              <a:rPr lang="it-IT" sz="2400">
                <a:solidFill>
                  <a:srgbClr val="FFC000"/>
                </a:solidFill>
                <a:latin typeface="Times New Roman" pitchFamily="18" charset="0"/>
                <a:cs typeface="Times New Roman" pitchFamily="18" charset="0"/>
              </a:rPr>
              <a:t>Poiché i simoniaci preferirono guardare alle cose terrene piuttosto  che a quelle celesti, ora sono conficcati a testa in giù nel suolo; inoltre, com’essi badarono solo ad “insaccare” denaro, nella terra  sono ora “insaccati”</a:t>
            </a:r>
          </a:p>
          <a:p>
            <a:endParaRPr lang="it-IT" sz="2400">
              <a:solidFill>
                <a:srgbClr val="FFC000"/>
              </a:solidFill>
              <a:latin typeface="Times New Roman" pitchFamily="18" charset="0"/>
              <a:cs typeface="Times New Roman" pitchFamily="18" charset="0"/>
            </a:endParaRPr>
          </a:p>
          <a:p>
            <a:r>
              <a:rPr lang="it-IT" sz="2400">
                <a:solidFill>
                  <a:srgbClr val="FFC000"/>
                </a:solidFill>
                <a:latin typeface="Times New Roman" pitchFamily="18" charset="0"/>
                <a:cs typeface="Times New Roman" pitchFamily="18" charset="0"/>
              </a:rPr>
              <a:t>La presenza di fiammelle sulle piante dei piedi si potrebbe spiegare   in particolare per i papi: al contrario degli apostoli che durante la Pentecoste ricevettero il fuoco dello Spirito Santo sulla testa, essi lo calpestarono</a:t>
            </a:r>
          </a:p>
          <a:p>
            <a:endParaRPr lang="it-IT">
              <a:latin typeface="Constantia" pitchFamily="18" charset="0"/>
            </a:endParaRPr>
          </a:p>
        </p:txBody>
      </p:sp>
      <p:pic>
        <p:nvPicPr>
          <p:cNvPr id="71683" name="Picture 2" descr="http://upload.wikimedia.org/wikipedia/commons/5/56/Inf._19_simoniaci_Giovanni_di_Paolo_%28c.1403%E2%80%931483%29.jpg"/>
          <p:cNvPicPr>
            <a:picLocks noChangeAspect="1" noChangeArrowheads="1"/>
          </p:cNvPicPr>
          <p:nvPr/>
        </p:nvPicPr>
        <p:blipFill>
          <a:blip r:embed="rId2" cstate="print"/>
          <a:srcRect/>
          <a:stretch>
            <a:fillRect/>
          </a:stretch>
        </p:blipFill>
        <p:spPr bwMode="auto">
          <a:xfrm>
            <a:off x="179388" y="188913"/>
            <a:ext cx="3654425" cy="1898650"/>
          </a:xfrm>
          <a:prstGeom prst="rect">
            <a:avLst/>
          </a:prstGeom>
          <a:noFill/>
          <a:ln w="9525">
            <a:noFill/>
            <a:miter lim="800000"/>
            <a:headEnd/>
            <a:tailEnd/>
          </a:ln>
        </p:spPr>
      </p:pic>
      <p:sp>
        <p:nvSpPr>
          <p:cNvPr id="4" name="CasellaDiTesto 3"/>
          <p:cNvSpPr txBox="1"/>
          <p:nvPr/>
        </p:nvSpPr>
        <p:spPr>
          <a:xfrm>
            <a:off x="179388" y="2100263"/>
            <a:ext cx="2447925" cy="247650"/>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err="1">
                <a:solidFill>
                  <a:srgbClr val="000099"/>
                </a:solidFill>
                <a:latin typeface="+mn-lt"/>
                <a:cs typeface="+mn-cs"/>
              </a:rPr>
              <a:t>Priamo</a:t>
            </a:r>
            <a:r>
              <a:rPr lang="it-IT" sz="1000" b="1" dirty="0">
                <a:solidFill>
                  <a:srgbClr val="000099"/>
                </a:solidFill>
                <a:latin typeface="+mn-lt"/>
                <a:cs typeface="+mn-cs"/>
              </a:rPr>
              <a:t> della Quercia (XV secolo)</a:t>
            </a:r>
          </a:p>
        </p:txBody>
      </p:sp>
      <p:sp>
        <p:nvSpPr>
          <p:cNvPr id="71685" name="CasellaDiTesto 4"/>
          <p:cNvSpPr txBox="1">
            <a:spLocks noChangeArrowheads="1"/>
          </p:cNvSpPr>
          <p:nvPr/>
        </p:nvSpPr>
        <p:spPr bwMode="auto">
          <a:xfrm>
            <a:off x="3995738" y="889000"/>
            <a:ext cx="4537075" cy="523875"/>
          </a:xfrm>
          <a:prstGeom prst="rect">
            <a:avLst/>
          </a:prstGeom>
          <a:noFill/>
          <a:ln w="9525">
            <a:noFill/>
            <a:miter lim="800000"/>
            <a:headEnd/>
            <a:tailEnd/>
          </a:ln>
        </p:spPr>
        <p:txBody>
          <a:bodyPr>
            <a:spAutoFit/>
          </a:bodyPr>
          <a:lstStyle/>
          <a:p>
            <a:pPr algn="ctr"/>
            <a:r>
              <a:rPr lang="it-IT" sz="2800" b="1">
                <a:solidFill>
                  <a:srgbClr val="FFC000"/>
                </a:solidFill>
                <a:latin typeface="Times New Roman" pitchFamily="18" charset="0"/>
                <a:cs typeface="Times New Roman" pitchFamily="18" charset="0"/>
              </a:rPr>
              <a:t>CONTRAPPASSO</a:t>
            </a:r>
            <a:endParaRPr lang="it-IT" sz="2800">
              <a:solidFill>
                <a:srgbClr val="FFC000"/>
              </a:solidFill>
              <a:latin typeface="Constantia"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68275" y="1884363"/>
            <a:ext cx="2305050" cy="246062"/>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err="1">
                <a:solidFill>
                  <a:srgbClr val="000099"/>
                </a:solidFill>
                <a:latin typeface="+mn-lt"/>
                <a:cs typeface="+mn-cs"/>
              </a:rPr>
              <a:t>Priamo</a:t>
            </a:r>
            <a:r>
              <a:rPr lang="it-IT" sz="1000" b="1" dirty="0">
                <a:solidFill>
                  <a:srgbClr val="000099"/>
                </a:solidFill>
                <a:latin typeface="+mn-lt"/>
                <a:cs typeface="+mn-cs"/>
              </a:rPr>
              <a:t> della Quercia (XV sec.)</a:t>
            </a:r>
          </a:p>
        </p:txBody>
      </p:sp>
      <p:sp>
        <p:nvSpPr>
          <p:cNvPr id="72707" name="CasellaDiTesto 7"/>
          <p:cNvSpPr txBox="1">
            <a:spLocks noChangeArrowheads="1"/>
          </p:cNvSpPr>
          <p:nvPr/>
        </p:nvSpPr>
        <p:spPr bwMode="auto">
          <a:xfrm>
            <a:off x="3635375" y="188913"/>
            <a:ext cx="5184775" cy="2246769"/>
          </a:xfrm>
          <a:prstGeom prst="rect">
            <a:avLst/>
          </a:prstGeom>
          <a:noFill/>
          <a:ln w="9525">
            <a:noFill/>
            <a:miter lim="800000"/>
            <a:headEnd/>
            <a:tailEnd/>
          </a:ln>
        </p:spPr>
        <p:txBody>
          <a:bodyPr>
            <a:spAutoFit/>
          </a:bodyPr>
          <a:lstStyle/>
          <a:p>
            <a:pPr algn="ctr"/>
            <a:r>
              <a:rPr lang="it-IT" sz="2800" b="1" dirty="0">
                <a:solidFill>
                  <a:srgbClr val="FFC000"/>
                </a:solidFill>
                <a:latin typeface="Times New Roman" pitchFamily="18" charset="0"/>
                <a:cs typeface="Times New Roman" pitchFamily="18" charset="0"/>
              </a:rPr>
              <a:t>IV BOLGIA                                                       </a:t>
            </a:r>
            <a:r>
              <a:rPr lang="it-IT" sz="28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INDOVINI</a:t>
            </a:r>
          </a:p>
          <a:p>
            <a:pPr algn="ctr"/>
            <a:endParaRPr lang="it-IT" sz="2800" dirty="0">
              <a:solidFill>
                <a:srgbClr val="FFC000"/>
              </a:solidFill>
              <a:latin typeface="Times New Roman" pitchFamily="18" charset="0"/>
              <a:cs typeface="Times New Roman" pitchFamily="18" charset="0"/>
            </a:endParaRPr>
          </a:p>
          <a:p>
            <a:pPr algn="ctr"/>
            <a:r>
              <a:rPr lang="it-IT" sz="2800"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CAMMINANO CON LA TESTA RIVOLTA ALL’INDIETRO</a:t>
            </a:r>
            <a:endParaRPr lang="it-IT" sz="2800" dirty="0">
              <a:solidFill>
                <a:srgbClr val="FFC000"/>
              </a:solidFill>
              <a:effectLst>
                <a:outerShdw blurRad="38100" dist="38100" dir="2700000" algn="tl">
                  <a:srgbClr val="000000">
                    <a:alpha val="43137"/>
                  </a:srgbClr>
                </a:outerShdw>
              </a:effectLst>
              <a:latin typeface="Constantia" pitchFamily="18" charset="0"/>
            </a:endParaRPr>
          </a:p>
        </p:txBody>
      </p:sp>
      <p:sp>
        <p:nvSpPr>
          <p:cNvPr id="72708" name="CasellaDiTesto 8"/>
          <p:cNvSpPr txBox="1">
            <a:spLocks noChangeArrowheads="1"/>
          </p:cNvSpPr>
          <p:nvPr/>
        </p:nvSpPr>
        <p:spPr bwMode="auto">
          <a:xfrm>
            <a:off x="250825" y="2622550"/>
            <a:ext cx="8642350" cy="4154984"/>
          </a:xfrm>
          <a:prstGeom prst="rect">
            <a:avLst/>
          </a:prstGeom>
          <a:noFill/>
          <a:ln w="9525">
            <a:noFill/>
            <a:miter lim="800000"/>
            <a:headEnd/>
            <a:tailEnd/>
          </a:ln>
        </p:spPr>
        <p:txBody>
          <a:bodyPr>
            <a:spAutoFit/>
          </a:bodyPr>
          <a:lstStyle/>
          <a:p>
            <a:r>
              <a:rPr lang="it-IT" sz="2400" dirty="0">
                <a:solidFill>
                  <a:srgbClr val="FFC000"/>
                </a:solidFill>
                <a:latin typeface="Times New Roman" pitchFamily="18" charset="0"/>
                <a:cs typeface="Times New Roman" pitchFamily="18" charset="0"/>
              </a:rPr>
              <a:t>Il poeta vede avanzare una schiera di dannati che tacciono e piangono bagnano il fondo della fossa di pianto angoscioso; la loro figura è stravolta e il viso è completamente rivoltato indietro, così che essi sono costretti a camminare a ritroso; Dante è così sconvolto che non può evitare di piangere, specie quando vede i dannati versare a loro volta lacrime che bagnano loro la schiena e le natiche, così che                                                                               si abbandona a un pianto dirotto                                                                                     che suscita l’aspro rimprovero </a:t>
            </a:r>
            <a:r>
              <a:rPr lang="it-IT" sz="2400" dirty="0" smtClean="0">
                <a:solidFill>
                  <a:srgbClr val="FFC000"/>
                </a:solidFill>
                <a:latin typeface="Times New Roman" pitchFamily="18" charset="0"/>
                <a:cs typeface="Times New Roman" pitchFamily="18" charset="0"/>
              </a:rPr>
              <a:t>                                                                        di Virgilio </a:t>
            </a:r>
            <a:r>
              <a:rPr lang="it-IT" sz="2400" dirty="0">
                <a:solidFill>
                  <a:srgbClr val="FFC000"/>
                </a:solidFill>
                <a:latin typeface="Times New Roman" pitchFamily="18" charset="0"/>
                <a:cs typeface="Times New Roman" pitchFamily="18" charset="0"/>
              </a:rPr>
              <a:t>che lo accusa di </a:t>
            </a:r>
            <a:r>
              <a:rPr lang="it-IT" sz="2400" dirty="0" smtClean="0">
                <a:solidFill>
                  <a:srgbClr val="FFC000"/>
                </a:solidFill>
                <a:latin typeface="Times New Roman" pitchFamily="18" charset="0"/>
                <a:cs typeface="Times New Roman" pitchFamily="18" charset="0"/>
              </a:rPr>
              <a:t>                                                                                           provare compassione </a:t>
            </a:r>
            <a:r>
              <a:rPr lang="it-IT" sz="2400" dirty="0">
                <a:solidFill>
                  <a:srgbClr val="FFC000"/>
                </a:solidFill>
                <a:latin typeface="Times New Roman" pitchFamily="18" charset="0"/>
                <a:cs typeface="Times New Roman" pitchFamily="18" charset="0"/>
              </a:rPr>
              <a:t>per queste </a:t>
            </a:r>
            <a:r>
              <a:rPr lang="it-IT" sz="2400" dirty="0" smtClean="0">
                <a:solidFill>
                  <a:srgbClr val="FFC000"/>
                </a:solidFill>
                <a:latin typeface="Times New Roman" pitchFamily="18" charset="0"/>
                <a:cs typeface="Times New Roman" pitchFamily="18" charset="0"/>
              </a:rPr>
              <a:t>                                                                                                           anime scellerate</a:t>
            </a:r>
            <a:endParaRPr lang="it-IT" sz="2400" dirty="0">
              <a:solidFill>
                <a:srgbClr val="FFC000"/>
              </a:solidFill>
              <a:latin typeface="Times New Roman" pitchFamily="18" charset="0"/>
              <a:cs typeface="Times New Roman" pitchFamily="18" charset="0"/>
            </a:endParaRPr>
          </a:p>
        </p:txBody>
      </p:sp>
      <p:pic>
        <p:nvPicPr>
          <p:cNvPr id="72709" name="Picture 2" descr="Picture"/>
          <p:cNvPicPr>
            <a:picLocks noChangeAspect="1" noChangeArrowheads="1"/>
          </p:cNvPicPr>
          <p:nvPr/>
        </p:nvPicPr>
        <p:blipFill>
          <a:blip r:embed="rId2" cstate="print"/>
          <a:srcRect/>
          <a:stretch>
            <a:fillRect/>
          </a:stretch>
        </p:blipFill>
        <p:spPr bwMode="auto">
          <a:xfrm>
            <a:off x="160338" y="157163"/>
            <a:ext cx="3259137" cy="1687512"/>
          </a:xfrm>
          <a:prstGeom prst="rect">
            <a:avLst/>
          </a:prstGeom>
          <a:noFill/>
          <a:ln w="9525">
            <a:noFill/>
            <a:miter lim="800000"/>
            <a:headEnd/>
            <a:tailEnd/>
          </a:ln>
        </p:spPr>
      </p:pic>
      <p:sp>
        <p:nvSpPr>
          <p:cNvPr id="11" name="CasellaDiTesto 10"/>
          <p:cNvSpPr txBox="1"/>
          <p:nvPr/>
        </p:nvSpPr>
        <p:spPr>
          <a:xfrm>
            <a:off x="4438617" y="5192032"/>
            <a:ext cx="4608512" cy="1477328"/>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fontAlgn="auto">
              <a:spcBef>
                <a:spcPts val="0"/>
              </a:spcBef>
              <a:spcAft>
                <a:spcPts val="0"/>
              </a:spcAft>
              <a:defRPr/>
            </a:pPr>
            <a:r>
              <a:rPr lang="it-IT" b="1" dirty="0">
                <a:latin typeface="Times New Roman" pitchFamily="18" charset="0"/>
                <a:cs typeface="Times New Roman" pitchFamily="18" charset="0"/>
              </a:rPr>
              <a:t>Certo io </a:t>
            </a:r>
            <a:r>
              <a:rPr lang="it-IT" b="1" dirty="0" err="1">
                <a:latin typeface="Times New Roman" pitchFamily="18" charset="0"/>
                <a:cs typeface="Times New Roman" pitchFamily="18" charset="0"/>
              </a:rPr>
              <a:t>piangea</a:t>
            </a:r>
            <a:r>
              <a:rPr lang="it-IT" b="1" dirty="0">
                <a:latin typeface="Times New Roman" pitchFamily="18" charset="0"/>
                <a:cs typeface="Times New Roman" pitchFamily="18" charset="0"/>
              </a:rPr>
              <a:t>, poggiato a un de’ rocchi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del duro scoglio, sì che la mia scorta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mi disse: «Ancor </a:t>
            </a:r>
            <a:r>
              <a:rPr lang="it-IT" b="1" dirty="0" err="1">
                <a:latin typeface="Times New Roman" pitchFamily="18" charset="0"/>
                <a:cs typeface="Times New Roman" pitchFamily="18" charset="0"/>
              </a:rPr>
              <a:t>se’</a:t>
            </a:r>
            <a:r>
              <a:rPr lang="it-IT" b="1" dirty="0">
                <a:latin typeface="Times New Roman" pitchFamily="18" charset="0"/>
                <a:cs typeface="Times New Roman" pitchFamily="18" charset="0"/>
              </a:rPr>
              <a:t> tu de li altri sciocchi?    </a:t>
            </a:r>
          </a:p>
          <a:p>
            <a:pPr fontAlgn="auto">
              <a:spcBef>
                <a:spcPts val="0"/>
              </a:spcBef>
              <a:spcAft>
                <a:spcPts val="0"/>
              </a:spcAft>
              <a:defRPr/>
            </a:pPr>
            <a:endParaRPr lang="it-IT" dirty="0"/>
          </a:p>
          <a:p>
            <a:pPr fontAlgn="auto">
              <a:spcBef>
                <a:spcPts val="0"/>
              </a:spcBef>
              <a:spcAft>
                <a:spcPts val="0"/>
              </a:spcAft>
              <a:defRPr/>
            </a:pPr>
            <a:r>
              <a:rPr lang="it-IT" dirty="0"/>
              <a:t>Inferno </a:t>
            </a:r>
            <a:r>
              <a:rPr lang="it-IT" dirty="0">
                <a:latin typeface="+mj-lt"/>
              </a:rPr>
              <a:t> XX, 25-27</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asellaDiTesto 1"/>
          <p:cNvSpPr txBox="1">
            <a:spLocks noChangeArrowheads="1"/>
          </p:cNvSpPr>
          <p:nvPr/>
        </p:nvSpPr>
        <p:spPr bwMode="auto">
          <a:xfrm>
            <a:off x="179388" y="2492375"/>
            <a:ext cx="8640762" cy="4156075"/>
          </a:xfrm>
          <a:prstGeom prst="rect">
            <a:avLst/>
          </a:prstGeom>
          <a:noFill/>
          <a:ln w="9525">
            <a:noFill/>
            <a:miter lim="800000"/>
            <a:headEnd/>
            <a:tailEnd/>
          </a:ln>
        </p:spPr>
        <p:txBody>
          <a:bodyPr>
            <a:spAutoFit/>
          </a:bodyPr>
          <a:lstStyle/>
          <a:p>
            <a:r>
              <a:rPr lang="it-IT" sz="2400" dirty="0">
                <a:solidFill>
                  <a:srgbClr val="FFC000"/>
                </a:solidFill>
                <a:latin typeface="Times New Roman" pitchFamily="18" charset="0"/>
                <a:cs typeface="Times New Roman" pitchFamily="18" charset="0"/>
              </a:rPr>
              <a:t>Poiché gli indovini “</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vollero veder troppo </a:t>
            </a:r>
            <a:r>
              <a:rPr lang="it-IT" sz="2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avante</a:t>
            </a:r>
            <a:r>
              <a:rPr lang="it-IT" sz="2400" dirty="0">
                <a:solidFill>
                  <a:srgbClr val="FFC000"/>
                </a:solidFill>
                <a:latin typeface="Times New Roman" pitchFamily="18" charset="0"/>
                <a:cs typeface="Times New Roman" pitchFamily="18" charset="0"/>
              </a:rPr>
              <a:t>” ora sono costretti a guardare solo indietro </a:t>
            </a:r>
          </a:p>
          <a:p>
            <a:endParaRPr lang="it-IT" sz="2400" dirty="0">
              <a:solidFill>
                <a:srgbClr val="FFC000"/>
              </a:solidFill>
              <a:latin typeface="Times New Roman" pitchFamily="18" charset="0"/>
              <a:cs typeface="Times New Roman" pitchFamily="18" charset="0"/>
            </a:endParaRPr>
          </a:p>
          <a:p>
            <a:r>
              <a:rPr lang="it-IT" sz="2400" dirty="0">
                <a:solidFill>
                  <a:srgbClr val="FFC000"/>
                </a:solidFill>
                <a:latin typeface="Times New Roman" pitchFamily="18" charset="0"/>
                <a:cs typeface="Times New Roman" pitchFamily="18" charset="0"/>
              </a:rPr>
              <a:t>Essi sono tra i fraudolenti per aver messo in atto delle mistificazioni oggetto di colpa in due sensi:</a:t>
            </a:r>
          </a:p>
          <a:p>
            <a:endParaRPr lang="it-IT" sz="2400" dirty="0">
              <a:solidFill>
                <a:srgbClr val="FFC000"/>
              </a:solidFill>
              <a:latin typeface="Times New Roman" pitchFamily="18" charset="0"/>
              <a:cs typeface="Times New Roman" pitchFamily="18" charset="0"/>
            </a:endParaRPr>
          </a:p>
          <a:p>
            <a:pPr>
              <a:buFontTx/>
              <a:buChar char="-"/>
            </a:pPr>
            <a:r>
              <a:rPr lang="it-IT" sz="2400" dirty="0">
                <a:solidFill>
                  <a:srgbClr val="FFC000"/>
                </a:solidFill>
                <a:latin typeface="Times New Roman" pitchFamily="18" charset="0"/>
                <a:cs typeface="Times New Roman" pitchFamily="18" charset="0"/>
              </a:rPr>
              <a:t> aver adulterato </a:t>
            </a:r>
            <a:r>
              <a:rPr lang="it-IT" sz="2400" dirty="0" smtClean="0">
                <a:solidFill>
                  <a:srgbClr val="FFC000"/>
                </a:solidFill>
                <a:latin typeface="Times New Roman" pitchFamily="18" charset="0"/>
                <a:cs typeface="Times New Roman" pitchFamily="18" charset="0"/>
              </a:rPr>
              <a:t>l’ordine </a:t>
            </a:r>
            <a:r>
              <a:rPr lang="it-IT" sz="2400" dirty="0">
                <a:solidFill>
                  <a:srgbClr val="FFC000"/>
                </a:solidFill>
                <a:latin typeface="Times New Roman" pitchFamily="18" charset="0"/>
                <a:cs typeface="Times New Roman" pitchFamily="18" charset="0"/>
              </a:rPr>
              <a:t>divino tramite il loro operato, sconvolgendo e influenzando cose concepite in natura come inintelligibili (veri indovini)</a:t>
            </a:r>
          </a:p>
          <a:p>
            <a:pPr>
              <a:buFontTx/>
              <a:buChar char="-"/>
            </a:pPr>
            <a:r>
              <a:rPr lang="it-IT" sz="2400" dirty="0">
                <a:solidFill>
                  <a:srgbClr val="FFC000"/>
                </a:solidFill>
                <a:latin typeface="Times New Roman" pitchFamily="18" charset="0"/>
                <a:cs typeface="Times New Roman" pitchFamily="18" charset="0"/>
              </a:rPr>
              <a:t> aver giustificato con la menzogna le azioni dei potenti, proclamandole come prescritte dal volere divino (falsi indovini)</a:t>
            </a:r>
          </a:p>
        </p:txBody>
      </p:sp>
      <p:pic>
        <p:nvPicPr>
          <p:cNvPr id="73731" name="Picture 4" descr="http://upload.wikimedia.org/wikipedia/commons/c/cc/Inf._20%2C_Bottega_di_Pacino_di_Bonaguida%2C_Dante_e_Virgilio_incontrano_la_schiera_degli_Indovini%2C_%28XIV_sec.%29.jpg"/>
          <p:cNvPicPr>
            <a:picLocks noChangeAspect="1" noChangeArrowheads="1"/>
          </p:cNvPicPr>
          <p:nvPr/>
        </p:nvPicPr>
        <p:blipFill>
          <a:blip r:embed="rId2" cstate="print"/>
          <a:srcRect/>
          <a:stretch>
            <a:fillRect/>
          </a:stretch>
        </p:blipFill>
        <p:spPr bwMode="auto">
          <a:xfrm>
            <a:off x="179388" y="188913"/>
            <a:ext cx="2932112" cy="2030412"/>
          </a:xfrm>
          <a:prstGeom prst="rect">
            <a:avLst/>
          </a:prstGeom>
          <a:noFill/>
          <a:ln w="9525">
            <a:noFill/>
            <a:miter lim="800000"/>
            <a:headEnd/>
            <a:tailEnd/>
          </a:ln>
        </p:spPr>
      </p:pic>
      <p:sp>
        <p:nvSpPr>
          <p:cNvPr id="73732" name="CasellaDiTesto 3"/>
          <p:cNvSpPr txBox="1">
            <a:spLocks noChangeArrowheads="1"/>
          </p:cNvSpPr>
          <p:nvPr/>
        </p:nvSpPr>
        <p:spPr bwMode="auto">
          <a:xfrm>
            <a:off x="374650" y="2260600"/>
            <a:ext cx="2736850" cy="246063"/>
          </a:xfrm>
          <a:prstGeom prst="rect">
            <a:avLst/>
          </a:prstGeom>
          <a:solidFill>
            <a:schemeClr val="accent1"/>
          </a:solidFill>
          <a:ln w="9525">
            <a:noFill/>
            <a:miter lim="800000"/>
            <a:headEnd/>
            <a:tailEnd/>
          </a:ln>
        </p:spPr>
        <p:txBody>
          <a:bodyPr>
            <a:spAutoFit/>
          </a:bodyPr>
          <a:lstStyle/>
          <a:p>
            <a:pPr algn="ctr"/>
            <a:r>
              <a:rPr lang="it-IT" sz="1000" b="1">
                <a:solidFill>
                  <a:srgbClr val="000099"/>
                </a:solidFill>
                <a:latin typeface="Constantia" pitchFamily="18" charset="0"/>
              </a:rPr>
              <a:t>Bottega di Pacino di Bonaguida, (XIV sec.)</a:t>
            </a:r>
          </a:p>
        </p:txBody>
      </p:sp>
      <p:sp>
        <p:nvSpPr>
          <p:cNvPr id="73733" name="CasellaDiTesto 4"/>
          <p:cNvSpPr txBox="1">
            <a:spLocks noChangeArrowheads="1"/>
          </p:cNvSpPr>
          <p:nvPr/>
        </p:nvSpPr>
        <p:spPr bwMode="auto">
          <a:xfrm>
            <a:off x="3635896" y="889000"/>
            <a:ext cx="4537075" cy="523875"/>
          </a:xfrm>
          <a:prstGeom prst="rect">
            <a:avLst/>
          </a:prstGeom>
          <a:noFill/>
          <a:ln w="9525">
            <a:noFill/>
            <a:miter lim="800000"/>
            <a:headEnd/>
            <a:tailEnd/>
          </a:ln>
        </p:spPr>
        <p:txBody>
          <a:bodyPr>
            <a:spAutoFit/>
          </a:bodyPr>
          <a:lstStyle/>
          <a:p>
            <a:pPr algn="ctr"/>
            <a:r>
              <a:rPr lang="it-IT" sz="2800" b="1" dirty="0">
                <a:solidFill>
                  <a:srgbClr val="FFC000"/>
                </a:solidFill>
                <a:latin typeface="Times New Roman" pitchFamily="18" charset="0"/>
                <a:cs typeface="Times New Roman" pitchFamily="18" charset="0"/>
              </a:rPr>
              <a:t>CONTRAPPASSO</a:t>
            </a:r>
            <a:endParaRPr lang="it-IT" sz="2800" dirty="0">
              <a:solidFill>
                <a:srgbClr val="FFC000"/>
              </a:solidFill>
              <a:latin typeface="Constantia" pitchFamily="18"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CasellaDiTesto 1"/>
          <p:cNvSpPr txBox="1">
            <a:spLocks noChangeArrowheads="1"/>
          </p:cNvSpPr>
          <p:nvPr/>
        </p:nvSpPr>
        <p:spPr bwMode="auto">
          <a:xfrm>
            <a:off x="250825" y="2781300"/>
            <a:ext cx="6337300" cy="1570038"/>
          </a:xfrm>
          <a:prstGeom prst="rect">
            <a:avLst/>
          </a:prstGeom>
          <a:noFill/>
          <a:ln w="9525">
            <a:noFill/>
            <a:miter lim="800000"/>
            <a:headEnd/>
            <a:tailEnd/>
          </a:ln>
        </p:spPr>
        <p:txBody>
          <a:bodyPr>
            <a:spAutoFit/>
          </a:bodyPr>
          <a:lstStyle/>
          <a:p>
            <a:pPr algn="ct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SONO IMMERSI NELLA PECE BOLLENTE, SORVEGLIATI DA DEMONI ALATI ARMATI </a:t>
            </a:r>
            <a:r>
              <a:rPr lang="it-IT" sz="2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DI</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BASTONI UNCINATI                    (MALEBRANCHE)</a:t>
            </a:r>
            <a:endParaRPr lang="it-IT" sz="2400" b="1" dirty="0">
              <a:solidFill>
                <a:srgbClr val="FFC000"/>
              </a:solidFill>
              <a:effectLst>
                <a:outerShdw blurRad="38100" dist="38100" dir="2700000" algn="tl">
                  <a:srgbClr val="000000">
                    <a:alpha val="43137"/>
                  </a:srgbClr>
                </a:outerShdw>
              </a:effectLst>
              <a:latin typeface="Constantia" pitchFamily="18" charset="0"/>
            </a:endParaRPr>
          </a:p>
        </p:txBody>
      </p:sp>
      <p:pic>
        <p:nvPicPr>
          <p:cNvPr id="74755" name="Picture 2" descr="http://upload.wikimedia.org/wikipedia/commons/e/e2/Inf._22_Giovanni_di_Paolo_%28XV_century%29.jpg"/>
          <p:cNvPicPr>
            <a:picLocks noChangeAspect="1" noChangeArrowheads="1"/>
          </p:cNvPicPr>
          <p:nvPr/>
        </p:nvPicPr>
        <p:blipFill>
          <a:blip r:embed="rId2" cstate="print"/>
          <a:srcRect/>
          <a:stretch>
            <a:fillRect/>
          </a:stretch>
        </p:blipFill>
        <p:spPr bwMode="auto">
          <a:xfrm>
            <a:off x="250825" y="260350"/>
            <a:ext cx="3756025" cy="1944688"/>
          </a:xfrm>
          <a:prstGeom prst="rect">
            <a:avLst/>
          </a:prstGeom>
          <a:noFill/>
          <a:ln w="9525">
            <a:noFill/>
            <a:miter lim="800000"/>
            <a:headEnd/>
            <a:tailEnd/>
          </a:ln>
        </p:spPr>
      </p:pic>
      <p:sp>
        <p:nvSpPr>
          <p:cNvPr id="4" name="CasellaDiTesto 3"/>
          <p:cNvSpPr txBox="1"/>
          <p:nvPr/>
        </p:nvSpPr>
        <p:spPr>
          <a:xfrm>
            <a:off x="250825" y="2205038"/>
            <a:ext cx="2305050" cy="246062"/>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err="1">
                <a:solidFill>
                  <a:srgbClr val="000099"/>
                </a:solidFill>
                <a:latin typeface="+mn-lt"/>
                <a:cs typeface="+mn-cs"/>
              </a:rPr>
              <a:t>Priamo</a:t>
            </a:r>
            <a:r>
              <a:rPr lang="it-IT" sz="1000" b="1" dirty="0">
                <a:solidFill>
                  <a:srgbClr val="000099"/>
                </a:solidFill>
                <a:latin typeface="+mn-lt"/>
                <a:cs typeface="+mn-cs"/>
              </a:rPr>
              <a:t> della Quercia (XV sec.)</a:t>
            </a:r>
          </a:p>
        </p:txBody>
      </p:sp>
      <p:pic>
        <p:nvPicPr>
          <p:cNvPr id="74757" name="Picture 4" descr="http://upload.wikimedia.org/wikipedia/commons/7/77/Stradano_Inferno_Canto_22.jpg"/>
          <p:cNvPicPr>
            <a:picLocks noChangeAspect="1" noChangeArrowheads="1"/>
          </p:cNvPicPr>
          <p:nvPr/>
        </p:nvPicPr>
        <p:blipFill>
          <a:blip r:embed="rId3" cstate="print"/>
          <a:srcRect/>
          <a:stretch>
            <a:fillRect/>
          </a:stretch>
        </p:blipFill>
        <p:spPr bwMode="auto">
          <a:xfrm>
            <a:off x="6732588" y="3500438"/>
            <a:ext cx="2254250" cy="2881312"/>
          </a:xfrm>
          <a:prstGeom prst="rect">
            <a:avLst/>
          </a:prstGeom>
          <a:noFill/>
          <a:ln w="9525">
            <a:noFill/>
            <a:miter lim="800000"/>
            <a:headEnd/>
            <a:tailEnd/>
          </a:ln>
        </p:spPr>
      </p:pic>
      <p:sp>
        <p:nvSpPr>
          <p:cNvPr id="6" name="CasellaDiTesto 5"/>
          <p:cNvSpPr txBox="1"/>
          <p:nvPr/>
        </p:nvSpPr>
        <p:spPr>
          <a:xfrm>
            <a:off x="7419975" y="6400800"/>
            <a:ext cx="1563688" cy="246063"/>
          </a:xfrm>
          <a:prstGeom prst="rect">
            <a:avLst/>
          </a:prstGeom>
          <a:solidFill>
            <a:schemeClr val="accent1"/>
          </a:solidFill>
        </p:spPr>
        <p:txBody>
          <a:bodyPr>
            <a:spAutoFit/>
          </a:bodyPr>
          <a:lstStyle/>
          <a:p>
            <a:pPr algn="ctr" eaLnBrk="0" fontAlgn="t" hangingPunct="0">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a:solidFill>
                  <a:srgbClr val="000099"/>
                </a:solidFill>
                <a:latin typeface="Times New Roman" pitchFamily="18" charset="0"/>
                <a:cs typeface="Times New Roman" pitchFamily="18" charset="0"/>
              </a:rPr>
              <a:t>G. </a:t>
            </a:r>
            <a:r>
              <a:rPr lang="it-IT" sz="1000" b="1" dirty="0" err="1">
                <a:solidFill>
                  <a:srgbClr val="000099"/>
                </a:solidFill>
                <a:latin typeface="Times New Roman" pitchFamily="18" charset="0"/>
                <a:cs typeface="Times New Roman" pitchFamily="18" charset="0"/>
              </a:rPr>
              <a:t>Stradano</a:t>
            </a:r>
            <a:r>
              <a:rPr lang="it-IT" sz="1000" b="1" dirty="0">
                <a:solidFill>
                  <a:srgbClr val="000099"/>
                </a:solidFill>
                <a:latin typeface="Times New Roman" pitchFamily="18" charset="0"/>
                <a:cs typeface="Times New Roman" pitchFamily="18" charset="0"/>
              </a:rPr>
              <a:t>, 1587</a:t>
            </a:r>
          </a:p>
        </p:txBody>
      </p:sp>
      <p:sp>
        <p:nvSpPr>
          <p:cNvPr id="74759" name="CasellaDiTesto 6"/>
          <p:cNvSpPr txBox="1">
            <a:spLocks noChangeArrowheads="1"/>
          </p:cNvSpPr>
          <p:nvPr/>
        </p:nvSpPr>
        <p:spPr bwMode="auto">
          <a:xfrm>
            <a:off x="4500563" y="620713"/>
            <a:ext cx="3959225" cy="1384300"/>
          </a:xfrm>
          <a:prstGeom prst="rect">
            <a:avLst/>
          </a:prstGeom>
          <a:noFill/>
          <a:ln w="9525">
            <a:noFill/>
            <a:miter lim="800000"/>
            <a:headEnd/>
            <a:tailEnd/>
          </a:ln>
        </p:spPr>
        <p:txBody>
          <a:bodyPr>
            <a:spAutoFit/>
          </a:bodyPr>
          <a:lstStyle/>
          <a:p>
            <a:pPr algn="ctr"/>
            <a:r>
              <a:rPr lang="it-IT" sz="2800" b="1" dirty="0">
                <a:solidFill>
                  <a:srgbClr val="FFC000"/>
                </a:solidFill>
                <a:latin typeface="Times New Roman" pitchFamily="18" charset="0"/>
                <a:cs typeface="Times New Roman" pitchFamily="18" charset="0"/>
              </a:rPr>
              <a:t>V BOLGIA                                                       </a:t>
            </a:r>
          </a:p>
          <a:p>
            <a:pPr algn="ctr"/>
            <a:endParaRPr lang="it-IT" sz="2800" b="1" dirty="0">
              <a:solidFill>
                <a:srgbClr val="FFC000"/>
              </a:solidFill>
              <a:latin typeface="Times New Roman" pitchFamily="18" charset="0"/>
              <a:cs typeface="Times New Roman" pitchFamily="18" charset="0"/>
            </a:endParaRPr>
          </a:p>
          <a:p>
            <a:pPr algn="ctr"/>
            <a:r>
              <a:rPr lang="it-IT" sz="2800"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BARATTIERI</a:t>
            </a:r>
          </a:p>
        </p:txBody>
      </p:sp>
      <p:sp>
        <p:nvSpPr>
          <p:cNvPr id="8" name="CasellaDiTesto 7"/>
          <p:cNvSpPr txBox="1"/>
          <p:nvPr/>
        </p:nvSpPr>
        <p:spPr>
          <a:xfrm>
            <a:off x="251520" y="5192032"/>
            <a:ext cx="4464496"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tal, non per foco, ma per </a:t>
            </a:r>
            <a:r>
              <a:rPr lang="it-IT" b="1" dirty="0" err="1">
                <a:latin typeface="Times New Roman" pitchFamily="18" charset="0"/>
                <a:cs typeface="Times New Roman" pitchFamily="18" charset="0"/>
              </a:rPr>
              <a:t>divin</a:t>
            </a:r>
            <a:r>
              <a:rPr lang="it-IT" b="1" dirty="0">
                <a:latin typeface="Times New Roman" pitchFamily="18" charset="0"/>
                <a:cs typeface="Times New Roman" pitchFamily="18" charset="0"/>
              </a:rPr>
              <a:t>’arte, </a:t>
            </a:r>
            <a:br>
              <a:rPr lang="it-IT" b="1" dirty="0">
                <a:latin typeface="Times New Roman" pitchFamily="18" charset="0"/>
                <a:cs typeface="Times New Roman" pitchFamily="18" charset="0"/>
              </a:rPr>
            </a:br>
            <a:r>
              <a:rPr lang="it-IT" b="1" dirty="0" err="1">
                <a:latin typeface="Times New Roman" pitchFamily="18" charset="0"/>
                <a:cs typeface="Times New Roman" pitchFamily="18" charset="0"/>
              </a:rPr>
              <a:t>bollia</a:t>
            </a:r>
            <a:r>
              <a:rPr lang="it-IT" b="1" dirty="0">
                <a:latin typeface="Times New Roman" pitchFamily="18" charset="0"/>
                <a:cs typeface="Times New Roman" pitchFamily="18" charset="0"/>
              </a:rPr>
              <a:t> là </a:t>
            </a:r>
            <a:r>
              <a:rPr lang="it-IT" b="1" dirty="0" err="1">
                <a:latin typeface="Times New Roman" pitchFamily="18" charset="0"/>
                <a:cs typeface="Times New Roman" pitchFamily="18" charset="0"/>
              </a:rPr>
              <a:t>giuso</a:t>
            </a:r>
            <a:r>
              <a:rPr lang="it-IT" b="1" dirty="0">
                <a:latin typeface="Times New Roman" pitchFamily="18" charset="0"/>
                <a:cs typeface="Times New Roman" pitchFamily="18" charset="0"/>
              </a:rPr>
              <a:t> una pegola spessa,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che ’</a:t>
            </a:r>
            <a:r>
              <a:rPr lang="it-IT" b="1" dirty="0" err="1">
                <a:latin typeface="Times New Roman" pitchFamily="18" charset="0"/>
                <a:cs typeface="Times New Roman" pitchFamily="18" charset="0"/>
              </a:rPr>
              <a:t>nviscava</a:t>
            </a:r>
            <a:r>
              <a:rPr lang="it-IT" b="1" dirty="0">
                <a:latin typeface="Times New Roman" pitchFamily="18" charset="0"/>
                <a:cs typeface="Times New Roman" pitchFamily="18" charset="0"/>
              </a:rPr>
              <a:t> la ripa d’</a:t>
            </a:r>
            <a:r>
              <a:rPr lang="it-IT" b="1" dirty="0" err="1">
                <a:latin typeface="Times New Roman" pitchFamily="18" charset="0"/>
                <a:cs typeface="Times New Roman" pitchFamily="18" charset="0"/>
              </a:rPr>
              <a:t>ogne</a:t>
            </a:r>
            <a:r>
              <a:rPr lang="it-IT" b="1" dirty="0">
                <a:latin typeface="Times New Roman" pitchFamily="18" charset="0"/>
                <a:cs typeface="Times New Roman" pitchFamily="18" charset="0"/>
              </a:rPr>
              <a:t> parte</a:t>
            </a:r>
          </a:p>
          <a:p>
            <a:pPr fontAlgn="auto">
              <a:spcBef>
                <a:spcPts val="0"/>
              </a:spcBef>
              <a:spcAft>
                <a:spcPts val="0"/>
              </a:spcAft>
              <a:defRPr/>
            </a:pPr>
            <a:endParaRPr lang="it-IT" dirty="0"/>
          </a:p>
          <a:p>
            <a:pPr fontAlgn="auto">
              <a:spcBef>
                <a:spcPts val="0"/>
              </a:spcBef>
              <a:spcAft>
                <a:spcPts val="0"/>
              </a:spcAft>
              <a:defRPr/>
            </a:pPr>
            <a:r>
              <a:rPr lang="it-IT" dirty="0"/>
              <a:t>Inferno </a:t>
            </a:r>
            <a:r>
              <a:rPr lang="it-IT" dirty="0">
                <a:latin typeface="+mj-lt"/>
              </a:rPr>
              <a:t> XXI, 16-18</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CasellaDiTesto 1"/>
          <p:cNvSpPr txBox="1">
            <a:spLocks noChangeArrowheads="1"/>
          </p:cNvSpPr>
          <p:nvPr/>
        </p:nvSpPr>
        <p:spPr bwMode="auto">
          <a:xfrm>
            <a:off x="179388" y="404813"/>
            <a:ext cx="8785225" cy="6000750"/>
          </a:xfrm>
          <a:prstGeom prst="rect">
            <a:avLst/>
          </a:prstGeom>
          <a:noFill/>
          <a:ln w="9525">
            <a:noFill/>
            <a:miter lim="800000"/>
            <a:headEnd/>
            <a:tailEnd/>
          </a:ln>
        </p:spPr>
        <p:txBody>
          <a:bodyPr>
            <a:spAutoFit/>
          </a:bodyPr>
          <a:lstStyle/>
          <a:p>
            <a:r>
              <a:rPr lang="it-IT" sz="2400">
                <a:solidFill>
                  <a:srgbClr val="FFC000"/>
                </a:solidFill>
                <a:latin typeface="Times New Roman" pitchFamily="18" charset="0"/>
                <a:cs typeface="Times New Roman" pitchFamily="18" charset="0"/>
              </a:rPr>
              <a:t>Il fossato è pieno di pece bollente, non riscaldata dal fuoco ma dall’arte divina, e in essa Dante non vede nulla tranne le bolle che fuoriescono in superficie e il gonfiore che si alza e si abbassa di continuo</a:t>
            </a:r>
          </a:p>
          <a:p>
            <a:endParaRPr lang="it-IT" sz="2400">
              <a:solidFill>
                <a:srgbClr val="FFC000"/>
              </a:solidFill>
              <a:latin typeface="Times New Roman" pitchFamily="18" charset="0"/>
              <a:cs typeface="Times New Roman" pitchFamily="18" charset="0"/>
            </a:endParaRPr>
          </a:p>
          <a:p>
            <a:r>
              <a:rPr lang="it-IT" sz="2400">
                <a:solidFill>
                  <a:srgbClr val="FFC000"/>
                </a:solidFill>
                <a:latin typeface="Times New Roman" pitchFamily="18" charset="0"/>
                <a:cs typeface="Times New Roman" pitchFamily="18" charset="0"/>
              </a:rPr>
              <a:t>Nella pece sono puniti i barattieri, che nel lessico giuridico del Medioevo indicavano generalmente gli imbroglioni che arraffavano denaro sottobanco o ottenevano altri vantaggi con la frode e quindi, più nello specifico, anche i concussori o magistrati corrotti</a:t>
            </a:r>
          </a:p>
          <a:p>
            <a:endParaRPr lang="it-IT" sz="2400">
              <a:solidFill>
                <a:srgbClr val="FFC000"/>
              </a:solidFill>
              <a:latin typeface="Times New Roman" pitchFamily="18" charset="0"/>
              <a:cs typeface="Times New Roman" pitchFamily="18" charset="0"/>
            </a:endParaRPr>
          </a:p>
          <a:p>
            <a:r>
              <a:rPr lang="it-IT" sz="2400">
                <a:solidFill>
                  <a:srgbClr val="FFC000"/>
                </a:solidFill>
                <a:latin typeface="Times New Roman" pitchFamily="18" charset="0"/>
                <a:cs typeface="Times New Roman" pitchFamily="18" charset="0"/>
              </a:rPr>
              <a:t>Il contrappasso è piuttosto generico: come in vita essi agirono al coperto invischiando le loro vittime, adesso sono immersi nel buio nero della pece </a:t>
            </a:r>
          </a:p>
          <a:p>
            <a:endParaRPr lang="it-IT" sz="2400">
              <a:solidFill>
                <a:srgbClr val="FFC000"/>
              </a:solidFill>
              <a:latin typeface="Times New Roman" pitchFamily="18" charset="0"/>
              <a:cs typeface="Times New Roman" pitchFamily="18" charset="0"/>
            </a:endParaRPr>
          </a:p>
          <a:p>
            <a:r>
              <a:rPr lang="it-IT" sz="2400">
                <a:solidFill>
                  <a:srgbClr val="FFC000"/>
                </a:solidFill>
                <a:latin typeface="Times New Roman" pitchFamily="18" charset="0"/>
                <a:cs typeface="Times New Roman" pitchFamily="18" charset="0"/>
              </a:rPr>
              <a:t>I diavoli hanno il compito di uncinare chi tenta di uscire anche solo per affacciarsi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egnaposto contenuto 3"/>
          <p:cNvSpPr>
            <a:spLocks noGrp="1"/>
          </p:cNvSpPr>
          <p:nvPr>
            <p:ph idx="1"/>
          </p:nvPr>
        </p:nvSpPr>
        <p:spPr>
          <a:xfrm>
            <a:off x="250825" y="2349500"/>
            <a:ext cx="8713788" cy="3122613"/>
          </a:xfrm>
        </p:spPr>
        <p:txBody>
          <a:bodyPr>
            <a:spAutoFit/>
          </a:bodyPr>
          <a:lstStyle/>
          <a:p>
            <a:pPr>
              <a:buFont typeface="Wingdings" pitchFamily="2" charset="2"/>
              <a:buChar char="Ø"/>
            </a:pPr>
            <a:r>
              <a:rPr lang="it-IT" sz="2800" smtClean="0">
                <a:solidFill>
                  <a:srgbClr val="FFC000"/>
                </a:solidFill>
                <a:latin typeface="Times New Roman" pitchFamily="18" charset="0"/>
                <a:cs typeface="Times New Roman" pitchFamily="18" charset="0"/>
              </a:rPr>
              <a:t>Solo dalla assoluta libertà di scelta dell’uomo e quindi dalla libera decisione di darsi al male può nascere il peccato</a:t>
            </a:r>
            <a:r>
              <a:rPr lang="it-IT" sz="2800" smtClean="0"/>
              <a:t/>
            </a:r>
            <a:br>
              <a:rPr lang="it-IT" sz="2800" smtClean="0"/>
            </a:br>
            <a:endParaRPr lang="it-IT" sz="2400" smtClean="0">
              <a:solidFill>
                <a:srgbClr val="FFC000"/>
              </a:solidFill>
            </a:endParaRPr>
          </a:p>
          <a:p>
            <a:pPr>
              <a:buFont typeface="Wingdings" pitchFamily="2" charset="2"/>
              <a:buChar char="Ø"/>
            </a:pPr>
            <a:r>
              <a:rPr lang="it-IT" sz="2800" smtClean="0">
                <a:solidFill>
                  <a:srgbClr val="FFC000"/>
                </a:solidFill>
                <a:latin typeface="Times New Roman" pitchFamily="18" charset="0"/>
                <a:cs typeface="Times New Roman" pitchFamily="18" charset="0"/>
              </a:rPr>
              <a:t>Il peccato è indotto dalla tentazione del demonio sotto diverse forme: la tentazione è comunque la presentazione dei beni terreni come beni reali e appetibili</a:t>
            </a:r>
          </a:p>
        </p:txBody>
      </p:sp>
      <p:sp>
        <p:nvSpPr>
          <p:cNvPr id="6" name="CasellaDiTesto 5"/>
          <p:cNvSpPr txBox="1"/>
          <p:nvPr/>
        </p:nvSpPr>
        <p:spPr>
          <a:xfrm>
            <a:off x="251520" y="295488"/>
            <a:ext cx="4176464"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Solo il peccato è quel che la </a:t>
            </a:r>
            <a:r>
              <a:rPr lang="it-IT" b="1" dirty="0" err="1">
                <a:latin typeface="Times New Roman" pitchFamily="18" charset="0"/>
                <a:cs typeface="Times New Roman" pitchFamily="18" charset="0"/>
              </a:rPr>
              <a:t>disfranca</a:t>
            </a:r>
            <a:r>
              <a:rPr lang="it-IT" b="1" dirty="0">
                <a:latin typeface="Times New Roman" pitchFamily="18" charset="0"/>
                <a:cs typeface="Times New Roman" pitchFamily="18" charset="0"/>
              </a:rPr>
              <a:t>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e falla </a:t>
            </a:r>
            <a:r>
              <a:rPr lang="it-IT" b="1" dirty="0" err="1">
                <a:latin typeface="Times New Roman" pitchFamily="18" charset="0"/>
                <a:cs typeface="Times New Roman" pitchFamily="18" charset="0"/>
              </a:rPr>
              <a:t>dissìmile</a:t>
            </a:r>
            <a:r>
              <a:rPr lang="it-IT" b="1" dirty="0">
                <a:latin typeface="Times New Roman" pitchFamily="18" charset="0"/>
                <a:cs typeface="Times New Roman" pitchFamily="18" charset="0"/>
              </a:rPr>
              <a:t> al sommo bene,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per che del lume suo poco s’imbianca;</a:t>
            </a:r>
          </a:p>
          <a:p>
            <a:pPr fontAlgn="auto">
              <a:spcBef>
                <a:spcPts val="0"/>
              </a:spcBef>
              <a:spcAft>
                <a:spcPts val="0"/>
              </a:spcAft>
              <a:defRPr/>
            </a:pPr>
            <a:endParaRPr lang="it-IT" b="1" dirty="0">
              <a:latin typeface="Times New Roman" pitchFamily="18" charset="0"/>
              <a:cs typeface="Times New Roman" pitchFamily="18" charset="0"/>
            </a:endParaRPr>
          </a:p>
          <a:p>
            <a:pPr fontAlgn="auto">
              <a:spcBef>
                <a:spcPts val="0"/>
              </a:spcBef>
              <a:spcAft>
                <a:spcPts val="0"/>
              </a:spcAft>
              <a:defRPr/>
            </a:pPr>
            <a:r>
              <a:rPr lang="it-IT" dirty="0">
                <a:latin typeface="+mj-lt"/>
              </a:rPr>
              <a:t>Paradiso VII, 79-81</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upload.wikimedia.org/wikipedia/commons/c/c5/Inf._23_Scuola_toscana%2C_Dante_e_Virgilio_incontrano_gli_ipocriti_che_camminano_sul_corpo_di_Caifa%2C_fine_sec._XIV.jpg"/>
          <p:cNvPicPr>
            <a:picLocks noChangeAspect="1" noChangeArrowheads="1"/>
          </p:cNvPicPr>
          <p:nvPr/>
        </p:nvPicPr>
        <p:blipFill>
          <a:blip r:embed="rId2" cstate="print"/>
          <a:srcRect/>
          <a:stretch>
            <a:fillRect/>
          </a:stretch>
        </p:blipFill>
        <p:spPr bwMode="auto">
          <a:xfrm>
            <a:off x="179388" y="188913"/>
            <a:ext cx="3848100" cy="2735262"/>
          </a:xfrm>
          <a:prstGeom prst="rect">
            <a:avLst/>
          </a:prstGeom>
          <a:noFill/>
          <a:ln w="9525">
            <a:noFill/>
            <a:miter lim="800000"/>
            <a:headEnd/>
            <a:tailEnd/>
          </a:ln>
        </p:spPr>
      </p:pic>
      <p:sp>
        <p:nvSpPr>
          <p:cNvPr id="76803" name="CasellaDiTesto 4"/>
          <p:cNvSpPr txBox="1">
            <a:spLocks noChangeArrowheads="1"/>
          </p:cNvSpPr>
          <p:nvPr/>
        </p:nvSpPr>
        <p:spPr bwMode="auto">
          <a:xfrm>
            <a:off x="179388" y="2967038"/>
            <a:ext cx="2736850" cy="246062"/>
          </a:xfrm>
          <a:prstGeom prst="rect">
            <a:avLst/>
          </a:prstGeom>
          <a:solidFill>
            <a:schemeClr val="accent1"/>
          </a:solidFill>
          <a:ln w="9525">
            <a:noFill/>
            <a:miter lim="800000"/>
            <a:headEnd/>
            <a:tailEnd/>
          </a:ln>
        </p:spPr>
        <p:txBody>
          <a:bodyPr>
            <a:spAutoFit/>
          </a:bodyPr>
          <a:lstStyle/>
          <a:p>
            <a:pPr algn="ctr"/>
            <a:r>
              <a:rPr lang="it-IT" sz="1000" b="1">
                <a:solidFill>
                  <a:srgbClr val="000099"/>
                </a:solidFill>
                <a:latin typeface="Constantia" pitchFamily="18" charset="0"/>
              </a:rPr>
              <a:t>Scuola toscana, miniatura (fine sec. XIV)</a:t>
            </a:r>
          </a:p>
        </p:txBody>
      </p:sp>
      <p:sp>
        <p:nvSpPr>
          <p:cNvPr id="76804" name="CasellaDiTesto 5"/>
          <p:cNvSpPr txBox="1">
            <a:spLocks noChangeArrowheads="1"/>
          </p:cNvSpPr>
          <p:nvPr/>
        </p:nvSpPr>
        <p:spPr bwMode="auto">
          <a:xfrm>
            <a:off x="3924300" y="188913"/>
            <a:ext cx="5040313" cy="3108325"/>
          </a:xfrm>
          <a:prstGeom prst="rect">
            <a:avLst/>
          </a:prstGeom>
          <a:noFill/>
          <a:ln w="9525">
            <a:noFill/>
            <a:miter lim="800000"/>
            <a:headEnd/>
            <a:tailEnd/>
          </a:ln>
        </p:spPr>
        <p:txBody>
          <a:bodyPr>
            <a:spAutoFit/>
          </a:bodyPr>
          <a:lstStyle/>
          <a:p>
            <a:pPr algn="ctr"/>
            <a:r>
              <a:rPr lang="it-IT" sz="2800" b="1" dirty="0" err="1">
                <a:solidFill>
                  <a:srgbClr val="FFC000"/>
                </a:solidFill>
                <a:latin typeface="Times New Roman" pitchFamily="18" charset="0"/>
                <a:cs typeface="Times New Roman" pitchFamily="18" charset="0"/>
              </a:rPr>
              <a:t>VI</a:t>
            </a:r>
            <a:r>
              <a:rPr lang="it-IT" sz="2800" b="1" dirty="0">
                <a:solidFill>
                  <a:srgbClr val="FFC000"/>
                </a:solidFill>
                <a:latin typeface="Times New Roman" pitchFamily="18" charset="0"/>
                <a:cs typeface="Times New Roman" pitchFamily="18" charset="0"/>
              </a:rPr>
              <a:t> BOLGIA                                                       </a:t>
            </a:r>
          </a:p>
          <a:p>
            <a:pPr algn="ctr"/>
            <a:endParaRPr lang="it-IT" sz="2800" b="1" dirty="0">
              <a:solidFill>
                <a:srgbClr val="FFC000"/>
              </a:solidFill>
              <a:latin typeface="Times New Roman" pitchFamily="18" charset="0"/>
              <a:cs typeface="Times New Roman" pitchFamily="18" charset="0"/>
            </a:endParaRPr>
          </a:p>
          <a:p>
            <a:pPr algn="ctr"/>
            <a:r>
              <a:rPr lang="it-IT" sz="2800" b="1" dirty="0">
                <a:solidFill>
                  <a:srgbClr val="FFC000"/>
                </a:solidFill>
                <a:latin typeface="Times New Roman" pitchFamily="18" charset="0"/>
                <a:cs typeface="Times New Roman" pitchFamily="18" charset="0"/>
              </a:rPr>
              <a:t>IPOCRITI</a:t>
            </a:r>
          </a:p>
          <a:p>
            <a:pPr algn="ctr"/>
            <a:endParaRPr lang="it-IT" sz="2800" b="1" dirty="0">
              <a:solidFill>
                <a:srgbClr val="FFC000"/>
              </a:solidFill>
              <a:latin typeface="Times New Roman" pitchFamily="18" charset="0"/>
              <a:cs typeface="Times New Roman" pitchFamily="18" charset="0"/>
            </a:endParaRPr>
          </a:p>
          <a:p>
            <a:pPr algn="ctr"/>
            <a:r>
              <a:rPr lang="it-IT" sz="2800"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CAMMINANO CON INDOSSO UNA CAPPA </a:t>
            </a:r>
            <a:r>
              <a:rPr lang="it-IT" sz="2800"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DI</a:t>
            </a:r>
            <a:r>
              <a:rPr lang="it-IT" sz="2800"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PIOMBO DORATA ALL’ESTERNO</a:t>
            </a:r>
          </a:p>
        </p:txBody>
      </p:sp>
      <p:sp>
        <p:nvSpPr>
          <p:cNvPr id="76805" name="Rettangolo 7"/>
          <p:cNvSpPr>
            <a:spLocks noChangeArrowheads="1"/>
          </p:cNvSpPr>
          <p:nvPr/>
        </p:nvSpPr>
        <p:spPr bwMode="auto">
          <a:xfrm>
            <a:off x="179388" y="3500438"/>
            <a:ext cx="8785225" cy="3048000"/>
          </a:xfrm>
          <a:prstGeom prst="rect">
            <a:avLst/>
          </a:prstGeom>
          <a:noFill/>
          <a:ln w="9525">
            <a:noFill/>
            <a:miter lim="800000"/>
            <a:headEnd/>
            <a:tailEnd/>
          </a:ln>
        </p:spPr>
        <p:txBody>
          <a:bodyPr>
            <a:spAutoFit/>
          </a:bodyPr>
          <a:lstStyle/>
          <a:p>
            <a:r>
              <a:rPr lang="it-IT" sz="2400">
                <a:solidFill>
                  <a:srgbClr val="FFC000"/>
                </a:solidFill>
                <a:latin typeface="Times New Roman" pitchFamily="18" charset="0"/>
                <a:cs typeface="Times New Roman" pitchFamily="18" charset="0"/>
              </a:rPr>
              <a:t>I dannati procedono con estrema lentezza piangendo e  con aspetto incredibilmente stanco; indossano delle pesanti cappe con bassi cappucci, della stessa foggia dei monaci cluniacensi, dorate all’esterno e fatte di piombo all’interno, tanto pesanti che quelle di Federico II sembrano paglia al confronto (allusione a una leggenda sull’efferatezza dell’Imperatore, diffusa dal partito guelfo, ritenendo che egli fosse solito punire chi era colpevole di lesa maestà con una cappa di piombo prima di metterli su una caldaia infuocata</a:t>
            </a:r>
            <a:endParaRPr lang="it-IT">
              <a:latin typeface="Constantia" pitchFamily="18"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CasellaDiTesto 2"/>
          <p:cNvSpPr txBox="1">
            <a:spLocks noChangeArrowheads="1"/>
          </p:cNvSpPr>
          <p:nvPr/>
        </p:nvSpPr>
        <p:spPr bwMode="auto">
          <a:xfrm>
            <a:off x="250825" y="2349500"/>
            <a:ext cx="8713788" cy="2676525"/>
          </a:xfrm>
          <a:prstGeom prst="rect">
            <a:avLst/>
          </a:prstGeom>
          <a:noFill/>
          <a:ln w="9525">
            <a:noFill/>
            <a:miter lim="800000"/>
            <a:headEnd/>
            <a:tailEnd/>
          </a:ln>
        </p:spPr>
        <p:txBody>
          <a:bodyPr>
            <a:spAutoFit/>
          </a:bodyPr>
          <a:lstStyle/>
          <a:p>
            <a:r>
              <a:rPr lang="it-IT" sz="2400">
                <a:solidFill>
                  <a:srgbClr val="FFC000"/>
                </a:solidFill>
                <a:latin typeface="Times New Roman" pitchFamily="18" charset="0"/>
                <a:cs typeface="Times New Roman" pitchFamily="18" charset="0"/>
              </a:rPr>
              <a:t>Il contrappasso di questi dannati consiste nell’analogia rispetto alla loro condotta in vita: all’esterno mostravano una splendida figura, covando nel loro interno il loro cupo pensiero reale </a:t>
            </a:r>
          </a:p>
          <a:p>
            <a:endParaRPr lang="it-IT" sz="2400">
              <a:solidFill>
                <a:srgbClr val="FFC000"/>
              </a:solidFill>
              <a:latin typeface="Times New Roman" pitchFamily="18" charset="0"/>
              <a:cs typeface="Times New Roman" pitchFamily="18" charset="0"/>
            </a:endParaRPr>
          </a:p>
          <a:p>
            <a:r>
              <a:rPr lang="it-IT" sz="2400">
                <a:solidFill>
                  <a:srgbClr val="FFC000"/>
                </a:solidFill>
                <a:latin typeface="Times New Roman" pitchFamily="18" charset="0"/>
                <a:cs typeface="Times New Roman" pitchFamily="18" charset="0"/>
              </a:rPr>
              <a:t>La visione che Dante aveva di questi peccatori era sicuramente influenzata anche dai vangeli, dove Gesù si scagliava con veemenza durante le sue predicazioni contro tale atteggiamento</a:t>
            </a:r>
          </a:p>
        </p:txBody>
      </p:sp>
      <p:pic>
        <p:nvPicPr>
          <p:cNvPr id="77827" name="Picture 2" descr="Picture"/>
          <p:cNvPicPr>
            <a:picLocks noChangeAspect="1" noChangeArrowheads="1"/>
          </p:cNvPicPr>
          <p:nvPr/>
        </p:nvPicPr>
        <p:blipFill>
          <a:blip r:embed="rId2" cstate="print"/>
          <a:srcRect/>
          <a:stretch>
            <a:fillRect/>
          </a:stretch>
        </p:blipFill>
        <p:spPr bwMode="auto">
          <a:xfrm>
            <a:off x="179388" y="188913"/>
            <a:ext cx="2879725" cy="1778000"/>
          </a:xfrm>
          <a:prstGeom prst="rect">
            <a:avLst/>
          </a:prstGeom>
          <a:noFill/>
          <a:ln w="9525">
            <a:noFill/>
            <a:miter lim="800000"/>
            <a:headEnd/>
            <a:tailEnd/>
          </a:ln>
        </p:spPr>
      </p:pic>
      <p:sp>
        <p:nvSpPr>
          <p:cNvPr id="6" name="CasellaDiTesto 5"/>
          <p:cNvSpPr txBox="1"/>
          <p:nvPr/>
        </p:nvSpPr>
        <p:spPr>
          <a:xfrm>
            <a:off x="179388" y="1989138"/>
            <a:ext cx="1296987" cy="246062"/>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a:solidFill>
                  <a:srgbClr val="000099"/>
                </a:solidFill>
                <a:latin typeface="+mn-lt"/>
                <a:cs typeface="+mn-cs"/>
              </a:rPr>
              <a:t>Gustave </a:t>
            </a:r>
            <a:r>
              <a:rPr lang="it-IT" sz="1000" b="1" dirty="0" err="1">
                <a:solidFill>
                  <a:srgbClr val="000099"/>
                </a:solidFill>
                <a:latin typeface="+mn-lt"/>
                <a:cs typeface="+mn-cs"/>
              </a:rPr>
              <a:t>Doré</a:t>
            </a:r>
            <a:endParaRPr lang="it-IT" sz="1000" b="1" dirty="0">
              <a:solidFill>
                <a:srgbClr val="000099"/>
              </a:solidFill>
              <a:latin typeface="+mn-lt"/>
              <a:cs typeface="+mn-cs"/>
            </a:endParaRPr>
          </a:p>
        </p:txBody>
      </p:sp>
      <p:sp>
        <p:nvSpPr>
          <p:cNvPr id="7" name="CasellaDiTesto 6"/>
          <p:cNvSpPr txBox="1"/>
          <p:nvPr/>
        </p:nvSpPr>
        <p:spPr>
          <a:xfrm>
            <a:off x="4499992" y="5192032"/>
            <a:ext cx="4464496"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E l’un </a:t>
            </a:r>
            <a:r>
              <a:rPr lang="it-IT" b="1" dirty="0" err="1">
                <a:latin typeface="Times New Roman" pitchFamily="18" charset="0"/>
                <a:cs typeface="Times New Roman" pitchFamily="18" charset="0"/>
              </a:rPr>
              <a:t>rispuose</a:t>
            </a:r>
            <a:r>
              <a:rPr lang="it-IT" b="1" dirty="0">
                <a:latin typeface="Times New Roman" pitchFamily="18" charset="0"/>
                <a:cs typeface="Times New Roman" pitchFamily="18" charset="0"/>
              </a:rPr>
              <a:t> a me: «Le cappe </a:t>
            </a:r>
            <a:r>
              <a:rPr lang="it-IT" b="1" dirty="0" err="1">
                <a:latin typeface="Times New Roman" pitchFamily="18" charset="0"/>
                <a:cs typeface="Times New Roman" pitchFamily="18" charset="0"/>
              </a:rPr>
              <a:t>rance</a:t>
            </a:r>
            <a:r>
              <a:rPr lang="it-IT" b="1" dirty="0">
                <a:latin typeface="Times New Roman" pitchFamily="18" charset="0"/>
                <a:cs typeface="Times New Roman" pitchFamily="18" charset="0"/>
              </a:rPr>
              <a:t>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son di piombo sì grosse, che li pesi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fan così cigolar le </a:t>
            </a:r>
            <a:r>
              <a:rPr lang="it-IT" b="1" dirty="0" err="1">
                <a:latin typeface="Times New Roman" pitchFamily="18" charset="0"/>
                <a:cs typeface="Times New Roman" pitchFamily="18" charset="0"/>
              </a:rPr>
              <a:t>lor</a:t>
            </a:r>
            <a:r>
              <a:rPr lang="it-IT" b="1" dirty="0">
                <a:latin typeface="Times New Roman" pitchFamily="18" charset="0"/>
                <a:cs typeface="Times New Roman" pitchFamily="18" charset="0"/>
              </a:rPr>
              <a:t> bilance.   </a:t>
            </a:r>
            <a:r>
              <a:rPr lang="it-IT" dirty="0"/>
              <a:t> </a:t>
            </a:r>
          </a:p>
          <a:p>
            <a:pPr fontAlgn="auto">
              <a:spcBef>
                <a:spcPts val="0"/>
              </a:spcBef>
              <a:spcAft>
                <a:spcPts val="0"/>
              </a:spcAft>
              <a:defRPr/>
            </a:pPr>
            <a:endParaRPr lang="it-IT" dirty="0"/>
          </a:p>
          <a:p>
            <a:pPr fontAlgn="auto">
              <a:spcBef>
                <a:spcPts val="0"/>
              </a:spcBef>
              <a:spcAft>
                <a:spcPts val="0"/>
              </a:spcAft>
              <a:defRPr/>
            </a:pPr>
            <a:r>
              <a:rPr lang="it-IT" dirty="0"/>
              <a:t>Inferno </a:t>
            </a:r>
            <a:r>
              <a:rPr lang="it-IT" dirty="0">
                <a:latin typeface="+mj-lt"/>
              </a:rPr>
              <a:t> XXIII, 100-102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CasellaDiTesto 3"/>
          <p:cNvSpPr txBox="1">
            <a:spLocks noChangeArrowheads="1"/>
          </p:cNvSpPr>
          <p:nvPr/>
        </p:nvSpPr>
        <p:spPr bwMode="auto">
          <a:xfrm>
            <a:off x="179388" y="115888"/>
            <a:ext cx="8785225" cy="5264150"/>
          </a:xfrm>
          <a:prstGeom prst="rect">
            <a:avLst/>
          </a:prstGeom>
          <a:noFill/>
          <a:ln w="9525">
            <a:noFill/>
            <a:miter lim="800000"/>
            <a:headEnd/>
            <a:tailEnd/>
          </a:ln>
        </p:spPr>
        <p:txBody>
          <a:bodyPr>
            <a:spAutoFit/>
          </a:bodyPr>
          <a:lstStyle/>
          <a:p>
            <a:r>
              <a:rPr lang="it-IT" sz="2400" dirty="0">
                <a:solidFill>
                  <a:srgbClr val="FFC000"/>
                </a:solidFill>
                <a:latin typeface="Constantia" pitchFamily="18" charset="0"/>
              </a:rPr>
              <a:t>                               Dante sta per rivolgere ancora la parola ai           </a:t>
            </a:r>
          </a:p>
          <a:p>
            <a:r>
              <a:rPr lang="it-IT" sz="2400" dirty="0">
                <a:solidFill>
                  <a:srgbClr val="FFC000"/>
                </a:solidFill>
                <a:latin typeface="Constantia" pitchFamily="18" charset="0"/>
              </a:rPr>
              <a:t>                               dannati ma  è bruscamente interrotto da             </a:t>
            </a:r>
          </a:p>
          <a:p>
            <a:r>
              <a:rPr lang="it-IT" sz="2400" dirty="0">
                <a:solidFill>
                  <a:srgbClr val="FFC000"/>
                </a:solidFill>
                <a:latin typeface="Constantia" pitchFamily="18" charset="0"/>
              </a:rPr>
              <a:t>                               una visione: un uomo crocifisso al suolo con  </a:t>
            </a:r>
          </a:p>
          <a:p>
            <a:r>
              <a:rPr lang="it-IT" sz="2400" dirty="0">
                <a:solidFill>
                  <a:srgbClr val="FFC000"/>
                </a:solidFill>
                <a:latin typeface="Constantia" pitchFamily="18" charset="0"/>
              </a:rPr>
              <a:t>                               tre picchetti di legno (invece che con i chiodi </a:t>
            </a:r>
          </a:p>
          <a:p>
            <a:r>
              <a:rPr lang="it-IT" sz="2400" dirty="0">
                <a:solidFill>
                  <a:srgbClr val="FFC000"/>
                </a:solidFill>
                <a:latin typeface="Constantia" pitchFamily="18" charset="0"/>
              </a:rPr>
              <a:t>                               usati per Cristo), che si contorce per la rabbia:   </a:t>
            </a:r>
          </a:p>
          <a:p>
            <a:r>
              <a:rPr lang="it-IT" sz="2400" dirty="0">
                <a:solidFill>
                  <a:srgbClr val="FFC000"/>
                </a:solidFill>
                <a:latin typeface="Constantia" pitchFamily="18" charset="0"/>
              </a:rPr>
              <a:t>                               è </a:t>
            </a:r>
            <a:r>
              <a:rPr lang="it-IT" sz="2400" dirty="0" err="1">
                <a:solidFill>
                  <a:srgbClr val="FFC000"/>
                </a:solidFill>
                <a:latin typeface="Constantia" pitchFamily="18" charset="0"/>
              </a:rPr>
              <a:t>Caifa</a:t>
            </a:r>
            <a:r>
              <a:rPr lang="it-IT" sz="2400" dirty="0">
                <a:solidFill>
                  <a:srgbClr val="FFC000"/>
                </a:solidFill>
                <a:latin typeface="Constantia" pitchFamily="18" charset="0"/>
              </a:rPr>
              <a:t>, sommo sacerdote di </a:t>
            </a:r>
            <a:r>
              <a:rPr lang="it-IT" sz="2400" dirty="0" err="1">
                <a:solidFill>
                  <a:srgbClr val="FFC000"/>
                </a:solidFill>
                <a:latin typeface="Constantia" pitchFamily="18" charset="0"/>
              </a:rPr>
              <a:t>Gerulasemme</a:t>
            </a:r>
            <a:r>
              <a:rPr lang="it-IT" sz="2400" dirty="0">
                <a:solidFill>
                  <a:srgbClr val="FFC000"/>
                </a:solidFill>
                <a:latin typeface="Constantia" pitchFamily="18" charset="0"/>
              </a:rPr>
              <a:t>,    </a:t>
            </a:r>
          </a:p>
          <a:p>
            <a:r>
              <a:rPr lang="it-IT" sz="2400" dirty="0">
                <a:solidFill>
                  <a:srgbClr val="FFC000"/>
                </a:solidFill>
                <a:latin typeface="Constantia" pitchFamily="18" charset="0"/>
              </a:rPr>
              <a:t>                              che consigliò ai Farisei di giustiziare Gesù </a:t>
            </a:r>
          </a:p>
          <a:p>
            <a:r>
              <a:rPr lang="it-IT" sz="2400" dirty="0">
                <a:solidFill>
                  <a:srgbClr val="FFC000"/>
                </a:solidFill>
                <a:latin typeface="Constantia" pitchFamily="18" charset="0"/>
              </a:rPr>
              <a:t>                               coprendosi con il pretesto da ipocrita di            </a:t>
            </a:r>
          </a:p>
          <a:p>
            <a:r>
              <a:rPr lang="it-IT" sz="2400" dirty="0">
                <a:solidFill>
                  <a:srgbClr val="FFC000"/>
                </a:solidFill>
                <a:latin typeface="Constantia" pitchFamily="18" charset="0"/>
              </a:rPr>
              <a:t>                               salvare il popolo e che ora sta nudo sotto il </a:t>
            </a:r>
          </a:p>
          <a:p>
            <a:r>
              <a:rPr lang="it-IT" sz="2400" dirty="0">
                <a:solidFill>
                  <a:srgbClr val="FFC000"/>
                </a:solidFill>
                <a:latin typeface="Constantia" pitchFamily="18" charset="0"/>
              </a:rPr>
              <a:t>                               passaggio di tutti gli altri dannati</a:t>
            </a:r>
          </a:p>
          <a:p>
            <a:endParaRPr lang="it-IT" sz="2400" dirty="0">
              <a:solidFill>
                <a:srgbClr val="FFC000"/>
              </a:solidFill>
              <a:latin typeface="Constantia" pitchFamily="18" charset="0"/>
            </a:endParaRPr>
          </a:p>
          <a:p>
            <a:r>
              <a:rPr lang="it-IT" sz="2400" dirty="0">
                <a:solidFill>
                  <a:srgbClr val="FFC000"/>
                </a:solidFill>
                <a:latin typeface="Times New Roman" pitchFamily="18" charset="0"/>
                <a:cs typeface="Times New Roman" pitchFamily="18" charset="0"/>
              </a:rPr>
              <a:t>Inoltre è tormentato allo stesso modo suo suocero Anna e gli altri farisei che presero parte a quel consiglio, che fu causa di sventura           per gli ebrei (“</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che fu per li Giudei mala sementa</a:t>
            </a:r>
            <a:r>
              <a:rPr lang="it-IT" sz="2400" dirty="0">
                <a:solidFill>
                  <a:srgbClr val="FFC000"/>
                </a:solidFill>
                <a:latin typeface="Times New Roman" pitchFamily="18" charset="0"/>
                <a:cs typeface="Times New Roman" pitchFamily="18" charset="0"/>
              </a:rPr>
              <a:t>”)</a:t>
            </a:r>
            <a:r>
              <a:rPr lang="it-IT" sz="2400" b="1" dirty="0">
                <a:solidFill>
                  <a:srgbClr val="FFC000"/>
                </a:solidFill>
                <a:latin typeface="Times New Roman" pitchFamily="18" charset="0"/>
                <a:cs typeface="Times New Roman" pitchFamily="18" charset="0"/>
              </a:rPr>
              <a:t> </a:t>
            </a:r>
          </a:p>
        </p:txBody>
      </p:sp>
      <p:pic>
        <p:nvPicPr>
          <p:cNvPr id="78851" name="Picture 2" descr="http://upload.wikimedia.org/wikipedia/commons/7/7d/Stradano_Inferno_Canto_23.jpg"/>
          <p:cNvPicPr>
            <a:picLocks noChangeAspect="1" noChangeArrowheads="1"/>
          </p:cNvPicPr>
          <p:nvPr/>
        </p:nvPicPr>
        <p:blipFill>
          <a:blip r:embed="rId2" cstate="print"/>
          <a:srcRect/>
          <a:stretch>
            <a:fillRect/>
          </a:stretch>
        </p:blipFill>
        <p:spPr bwMode="auto">
          <a:xfrm>
            <a:off x="207963" y="176213"/>
            <a:ext cx="2276475" cy="2892425"/>
          </a:xfrm>
          <a:prstGeom prst="rect">
            <a:avLst/>
          </a:prstGeom>
          <a:noFill/>
          <a:ln w="9525">
            <a:noFill/>
            <a:miter lim="800000"/>
            <a:headEnd/>
            <a:tailEnd/>
          </a:ln>
        </p:spPr>
      </p:pic>
      <p:sp>
        <p:nvSpPr>
          <p:cNvPr id="78852" name="CasellaDiTesto 2"/>
          <p:cNvSpPr txBox="1">
            <a:spLocks noChangeArrowheads="1"/>
          </p:cNvSpPr>
          <p:nvPr/>
        </p:nvSpPr>
        <p:spPr bwMode="auto">
          <a:xfrm>
            <a:off x="200025" y="3100388"/>
            <a:ext cx="1563688" cy="246062"/>
          </a:xfrm>
          <a:prstGeom prst="rect">
            <a:avLst/>
          </a:prstGeom>
          <a:solidFill>
            <a:schemeClr val="accent1"/>
          </a:solidFill>
          <a:ln w="9525">
            <a:noFill/>
            <a:miter lim="800000"/>
            <a:headEnd/>
            <a:tailEnd/>
          </a:ln>
        </p:spPr>
        <p:txBody>
          <a:bodyPr>
            <a:spAutoFit/>
          </a:bodyPr>
          <a:lstStyle/>
          <a:p>
            <a:pPr algn="ctr" eaLnBrk="0" fontAlgn="t" hangingPunct="0"/>
            <a:r>
              <a:rPr lang="it-IT" sz="1000" b="1">
                <a:solidFill>
                  <a:srgbClr val="000099"/>
                </a:solidFill>
                <a:latin typeface="Constantia" pitchFamily="18" charset="0"/>
              </a:rPr>
              <a:t>  </a:t>
            </a:r>
            <a:r>
              <a:rPr lang="it-IT" sz="1000" b="1">
                <a:solidFill>
                  <a:srgbClr val="000099"/>
                </a:solidFill>
                <a:latin typeface="Times New Roman" pitchFamily="18" charset="0"/>
                <a:cs typeface="Times New Roman" pitchFamily="18" charset="0"/>
              </a:rPr>
              <a:t>G. Stradano, 1587</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cstate="print"/>
          <a:srcRect/>
          <a:stretch>
            <a:fillRect/>
          </a:stretch>
        </p:blipFill>
        <p:spPr bwMode="auto">
          <a:xfrm>
            <a:off x="179388" y="188913"/>
            <a:ext cx="3359150" cy="2466975"/>
          </a:xfrm>
          <a:prstGeom prst="rect">
            <a:avLst/>
          </a:prstGeom>
          <a:noFill/>
          <a:ln w="9525">
            <a:noFill/>
            <a:miter lim="800000"/>
            <a:headEnd/>
            <a:tailEnd/>
          </a:ln>
        </p:spPr>
      </p:pic>
      <p:sp>
        <p:nvSpPr>
          <p:cNvPr id="4" name="CasellaDiTesto 3"/>
          <p:cNvSpPr txBox="1"/>
          <p:nvPr/>
        </p:nvSpPr>
        <p:spPr>
          <a:xfrm>
            <a:off x="179388" y="2708275"/>
            <a:ext cx="1512887" cy="247650"/>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a:solidFill>
                  <a:srgbClr val="000099"/>
                </a:solidFill>
                <a:latin typeface="+mn-lt"/>
                <a:cs typeface="+mn-cs"/>
              </a:rPr>
              <a:t>Gustave </a:t>
            </a:r>
            <a:r>
              <a:rPr lang="it-IT" sz="1000" b="1" dirty="0" err="1">
                <a:solidFill>
                  <a:srgbClr val="000099"/>
                </a:solidFill>
                <a:latin typeface="+mn-lt"/>
                <a:cs typeface="+mn-cs"/>
              </a:rPr>
              <a:t>Doré</a:t>
            </a:r>
            <a:endParaRPr lang="it-IT" sz="1000" b="1" dirty="0">
              <a:solidFill>
                <a:srgbClr val="000099"/>
              </a:solidFill>
              <a:latin typeface="+mn-lt"/>
              <a:cs typeface="+mn-cs"/>
            </a:endParaRPr>
          </a:p>
        </p:txBody>
      </p:sp>
      <p:sp>
        <p:nvSpPr>
          <p:cNvPr id="79876" name="CasellaDiTesto 5"/>
          <p:cNvSpPr txBox="1">
            <a:spLocks noChangeArrowheads="1"/>
          </p:cNvSpPr>
          <p:nvPr/>
        </p:nvSpPr>
        <p:spPr bwMode="auto">
          <a:xfrm>
            <a:off x="3635375" y="249238"/>
            <a:ext cx="5257800" cy="3292475"/>
          </a:xfrm>
          <a:prstGeom prst="rect">
            <a:avLst/>
          </a:prstGeom>
          <a:noFill/>
          <a:ln w="9525">
            <a:noFill/>
            <a:miter lim="800000"/>
            <a:headEnd/>
            <a:tailEnd/>
          </a:ln>
        </p:spPr>
        <p:txBody>
          <a:bodyPr>
            <a:spAutoFit/>
          </a:bodyPr>
          <a:lstStyle/>
          <a:p>
            <a:pPr algn="ctr"/>
            <a:r>
              <a:rPr lang="it-IT" sz="2800" b="1">
                <a:solidFill>
                  <a:srgbClr val="FFC000"/>
                </a:solidFill>
                <a:latin typeface="Times New Roman" pitchFamily="18" charset="0"/>
                <a:cs typeface="Times New Roman" pitchFamily="18" charset="0"/>
              </a:rPr>
              <a:t>VII BOLGIA                                                       </a:t>
            </a:r>
          </a:p>
          <a:p>
            <a:pPr algn="ctr"/>
            <a:endParaRPr lang="it-IT" sz="2800" b="1">
              <a:solidFill>
                <a:srgbClr val="FFC000"/>
              </a:solidFill>
              <a:latin typeface="Times New Roman" pitchFamily="18" charset="0"/>
              <a:cs typeface="Times New Roman" pitchFamily="18" charset="0"/>
            </a:endParaRPr>
          </a:p>
          <a:p>
            <a:pPr algn="ctr"/>
            <a:r>
              <a:rPr lang="it-IT" sz="2800" b="1">
                <a:solidFill>
                  <a:srgbClr val="FFC000"/>
                </a:solidFill>
                <a:latin typeface="Times New Roman" pitchFamily="18" charset="0"/>
                <a:cs typeface="Times New Roman" pitchFamily="18" charset="0"/>
              </a:rPr>
              <a:t>LADRI</a:t>
            </a:r>
          </a:p>
          <a:p>
            <a:pPr algn="ctr"/>
            <a:endParaRPr lang="it-IT" sz="2800" b="1">
              <a:solidFill>
                <a:srgbClr val="FFC000"/>
              </a:solidFill>
              <a:latin typeface="Times New Roman" pitchFamily="18" charset="0"/>
              <a:cs typeface="Times New Roman" pitchFamily="18" charset="0"/>
            </a:endParaRPr>
          </a:p>
          <a:p>
            <a:pPr algn="ctr"/>
            <a:r>
              <a:rPr lang="it-IT" sz="2400">
                <a:solidFill>
                  <a:srgbClr val="FFC000"/>
                </a:solidFill>
                <a:latin typeface="Times New Roman" pitchFamily="18" charset="0"/>
                <a:cs typeface="Times New Roman" pitchFamily="18" charset="0"/>
              </a:rPr>
              <a:t>HANNO LE MANI LEGATE             DIETRO LA SCHIENA DA          SERPENTI E SUBISCONO             ORRIBILI METAMORFOSI</a:t>
            </a:r>
          </a:p>
        </p:txBody>
      </p:sp>
      <p:sp>
        <p:nvSpPr>
          <p:cNvPr id="79877" name="CasellaDiTesto 8"/>
          <p:cNvSpPr txBox="1">
            <a:spLocks noChangeArrowheads="1"/>
          </p:cNvSpPr>
          <p:nvPr/>
        </p:nvSpPr>
        <p:spPr bwMode="auto">
          <a:xfrm>
            <a:off x="179388" y="3789040"/>
            <a:ext cx="8713787" cy="2678112"/>
          </a:xfrm>
          <a:prstGeom prst="rect">
            <a:avLst/>
          </a:prstGeom>
          <a:noFill/>
          <a:ln w="9525">
            <a:noFill/>
            <a:miter lim="800000"/>
            <a:headEnd/>
            <a:tailEnd/>
          </a:ln>
        </p:spPr>
        <p:txBody>
          <a:bodyPr>
            <a:spAutoFit/>
          </a:bodyPr>
          <a:lstStyle/>
          <a:p>
            <a:r>
              <a:rPr lang="it-IT" sz="2400" dirty="0">
                <a:solidFill>
                  <a:srgbClr val="FFC000"/>
                </a:solidFill>
                <a:latin typeface="Times New Roman" pitchFamily="18" charset="0"/>
                <a:cs typeface="Times New Roman" pitchFamily="18" charset="0"/>
              </a:rPr>
              <a:t>La fossa è piena di orribili serpenti, tutti diversi tra loro, e lo spettacolo è così spaventoso da fargli ancora paura al ricordarlo  (“</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che la memoria il sangue ancor mi </a:t>
            </a:r>
            <a:r>
              <a:rPr lang="it-IT" sz="2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scipa</a:t>
            </a:r>
            <a:r>
              <a:rPr lang="it-IT" sz="2400" dirty="0">
                <a:solidFill>
                  <a:srgbClr val="FFC000"/>
                </a:solidFill>
                <a:latin typeface="Times New Roman" pitchFamily="18" charset="0"/>
                <a:cs typeface="Times New Roman" pitchFamily="18" charset="0"/>
              </a:rPr>
              <a:t>”)</a:t>
            </a:r>
            <a:endParaRPr lang="it-IT" sz="2400" b="1" dirty="0">
              <a:solidFill>
                <a:srgbClr val="FFC000"/>
              </a:solidFill>
              <a:latin typeface="Times New Roman" pitchFamily="18" charset="0"/>
              <a:cs typeface="Times New Roman" pitchFamily="18" charset="0"/>
            </a:endParaRPr>
          </a:p>
          <a:p>
            <a:endParaRPr lang="it-IT" sz="2400" dirty="0">
              <a:solidFill>
                <a:srgbClr val="FFC000"/>
              </a:solidFill>
              <a:latin typeface="Times New Roman" pitchFamily="18" charset="0"/>
              <a:cs typeface="Times New Roman" pitchFamily="18" charset="0"/>
            </a:endParaRPr>
          </a:p>
          <a:p>
            <a:r>
              <a:rPr lang="it-IT" sz="2400" dirty="0">
                <a:solidFill>
                  <a:srgbClr val="FFC000"/>
                </a:solidFill>
                <a:latin typeface="Times New Roman" pitchFamily="18" charset="0"/>
                <a:cs typeface="Times New Roman" pitchFamily="18" charset="0"/>
              </a:rPr>
              <a:t>In questo ammasso di serpenti corrono dannati nudi e terrorizzati          con le mani legate dietro la schiena da serpi che insinuano il capo              e la coda attorno ai fianchi, annodandosi davanti al ventre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CasellaDiTesto 1"/>
          <p:cNvSpPr txBox="1">
            <a:spLocks noChangeArrowheads="1"/>
          </p:cNvSpPr>
          <p:nvPr/>
        </p:nvSpPr>
        <p:spPr bwMode="auto">
          <a:xfrm>
            <a:off x="222250" y="234950"/>
            <a:ext cx="8712200" cy="3108325"/>
          </a:xfrm>
          <a:prstGeom prst="rect">
            <a:avLst/>
          </a:prstGeom>
          <a:noFill/>
          <a:ln w="19050">
            <a:solidFill>
              <a:srgbClr val="FFC000"/>
            </a:solidFill>
            <a:miter lim="800000"/>
            <a:headEnd/>
            <a:tailEnd/>
          </a:ln>
        </p:spPr>
        <p:txBody>
          <a:bodyPr>
            <a:spAutoFit/>
          </a:bodyPr>
          <a:lstStyle/>
          <a:p>
            <a:r>
              <a:rPr lang="it-IT" sz="2800">
                <a:solidFill>
                  <a:srgbClr val="FFC000"/>
                </a:solidFill>
                <a:latin typeface="Times New Roman" pitchFamily="18" charset="0"/>
                <a:cs typeface="Times New Roman" pitchFamily="18" charset="0"/>
              </a:rPr>
              <a:t>I ladri della VII bolgia, a differenza dei predoni puniti            nel primo girone del VII cerchio nel sangue bollente del Flegetonte (Canto XII), non sono violenti, ma hanno depredato gli altri con l’inganno e l’astuzia, colpa ben più grave di quella dei rapinatori secondo la logica dell’inferno dantesco, che agli strati più bassi fa corrispondere i peccati più gravi</a:t>
            </a:r>
            <a:endParaRPr lang="it-IT">
              <a:latin typeface="Constantia" pitchFamily="18" charset="0"/>
            </a:endParaRPr>
          </a:p>
        </p:txBody>
      </p:sp>
      <p:sp>
        <p:nvSpPr>
          <p:cNvPr id="80899" name="CasellaDiTesto 2"/>
          <p:cNvSpPr txBox="1">
            <a:spLocks noChangeArrowheads="1"/>
          </p:cNvSpPr>
          <p:nvPr/>
        </p:nvSpPr>
        <p:spPr bwMode="auto">
          <a:xfrm>
            <a:off x="219075" y="4365625"/>
            <a:ext cx="8712200" cy="2246313"/>
          </a:xfrm>
          <a:prstGeom prst="rect">
            <a:avLst/>
          </a:prstGeom>
          <a:noFill/>
          <a:ln w="19050">
            <a:solidFill>
              <a:srgbClr val="FFC000"/>
            </a:solidFill>
            <a:miter lim="800000"/>
            <a:headEnd/>
            <a:tailEnd/>
          </a:ln>
        </p:spPr>
        <p:txBody>
          <a:bodyPr>
            <a:spAutoFit/>
          </a:bodyPr>
          <a:lstStyle/>
          <a:p>
            <a:pPr algn="ctr"/>
            <a:r>
              <a:rPr lang="it-IT" sz="2800">
                <a:solidFill>
                  <a:srgbClr val="FFC000"/>
                </a:solidFill>
                <a:latin typeface="Times New Roman" pitchFamily="18" charset="0"/>
                <a:cs typeface="Times New Roman" pitchFamily="18" charset="0"/>
              </a:rPr>
              <a:t>CONTRAPPASSO</a:t>
            </a:r>
          </a:p>
          <a:p>
            <a:endParaRPr lang="it-IT" sz="2800">
              <a:solidFill>
                <a:srgbClr val="FFC000"/>
              </a:solidFill>
              <a:latin typeface="Times New Roman" pitchFamily="18" charset="0"/>
              <a:cs typeface="Times New Roman" pitchFamily="18" charset="0"/>
            </a:endParaRPr>
          </a:p>
          <a:p>
            <a:r>
              <a:rPr lang="it-IT" sz="2800">
                <a:solidFill>
                  <a:srgbClr val="FFC000"/>
                </a:solidFill>
                <a:latin typeface="Times New Roman" pitchFamily="18" charset="0"/>
                <a:cs typeface="Times New Roman" pitchFamily="18" charset="0"/>
              </a:rPr>
              <a:t>Il serpente che striscia simboleggia la natura subdola di questi dannati; le mani legate è l’opposto di quella “sveltezza” di mano che contraddistingue lil loro operato</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61938" y="1887538"/>
            <a:ext cx="2305050" cy="246062"/>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err="1">
                <a:solidFill>
                  <a:srgbClr val="000099"/>
                </a:solidFill>
                <a:latin typeface="+mn-lt"/>
                <a:cs typeface="+mn-cs"/>
              </a:rPr>
              <a:t>Priamo</a:t>
            </a:r>
            <a:r>
              <a:rPr lang="it-IT" sz="1000" b="1" dirty="0">
                <a:solidFill>
                  <a:srgbClr val="000099"/>
                </a:solidFill>
                <a:latin typeface="+mn-lt"/>
                <a:cs typeface="+mn-cs"/>
              </a:rPr>
              <a:t> della Quercia (XV sec.)</a:t>
            </a:r>
          </a:p>
        </p:txBody>
      </p:sp>
      <p:pic>
        <p:nvPicPr>
          <p:cNvPr id="81923" name="Picture 2" descr="http://upload.wikimedia.org/wikipedia/commons/2/24/Inf._24_Giovanni_di_Paolo_%28XV_century%29.jpg"/>
          <p:cNvPicPr>
            <a:picLocks noChangeAspect="1" noChangeArrowheads="1"/>
          </p:cNvPicPr>
          <p:nvPr/>
        </p:nvPicPr>
        <p:blipFill>
          <a:blip r:embed="rId2" cstate="print"/>
          <a:srcRect/>
          <a:stretch>
            <a:fillRect/>
          </a:stretch>
        </p:blipFill>
        <p:spPr bwMode="auto">
          <a:xfrm>
            <a:off x="250825" y="188913"/>
            <a:ext cx="3136900" cy="1655762"/>
          </a:xfrm>
          <a:prstGeom prst="rect">
            <a:avLst/>
          </a:prstGeom>
          <a:noFill/>
          <a:ln w="9525">
            <a:noFill/>
            <a:miter lim="800000"/>
            <a:headEnd/>
            <a:tailEnd/>
          </a:ln>
        </p:spPr>
      </p:pic>
      <p:sp>
        <p:nvSpPr>
          <p:cNvPr id="81924" name="CasellaDiTesto 4"/>
          <p:cNvSpPr txBox="1">
            <a:spLocks noChangeArrowheads="1"/>
          </p:cNvSpPr>
          <p:nvPr/>
        </p:nvSpPr>
        <p:spPr bwMode="auto">
          <a:xfrm>
            <a:off x="179388" y="188913"/>
            <a:ext cx="8785225" cy="5632450"/>
          </a:xfrm>
          <a:prstGeom prst="rect">
            <a:avLst/>
          </a:prstGeom>
          <a:noFill/>
          <a:ln w="9525">
            <a:noFill/>
            <a:miter lim="800000"/>
            <a:headEnd/>
            <a:tailEnd/>
          </a:ln>
        </p:spPr>
        <p:txBody>
          <a:bodyPr>
            <a:spAutoFit/>
          </a:bodyPr>
          <a:lstStyle/>
          <a:p>
            <a:r>
              <a:rPr lang="it-IT" sz="2400" dirty="0">
                <a:solidFill>
                  <a:srgbClr val="FFC000"/>
                </a:solidFill>
                <a:latin typeface="Times New Roman" pitchFamily="18" charset="0"/>
                <a:cs typeface="Times New Roman" pitchFamily="18" charset="0"/>
              </a:rPr>
              <a:t>                                          Un dannato è assalito da un serpente, che   </a:t>
            </a:r>
          </a:p>
          <a:p>
            <a:r>
              <a:rPr lang="it-IT" sz="2400" dirty="0">
                <a:solidFill>
                  <a:srgbClr val="FFC000"/>
                </a:solidFill>
                <a:latin typeface="Times New Roman" pitchFamily="18" charset="0"/>
                <a:cs typeface="Times New Roman" pitchFamily="18" charset="0"/>
              </a:rPr>
              <a:t>                                          lo morde sulla nuca: lo sventurato arde e in </a:t>
            </a:r>
          </a:p>
          <a:p>
            <a:r>
              <a:rPr lang="it-IT" sz="2400" dirty="0">
                <a:solidFill>
                  <a:srgbClr val="FFC000"/>
                </a:solidFill>
                <a:latin typeface="Times New Roman" pitchFamily="18" charset="0"/>
                <a:cs typeface="Times New Roman" pitchFamily="18" charset="0"/>
              </a:rPr>
              <a:t>                                          un batter d’occhio si trasforma in cenere, </a:t>
            </a:r>
          </a:p>
          <a:p>
            <a:r>
              <a:rPr lang="it-IT" sz="2400" dirty="0">
                <a:solidFill>
                  <a:srgbClr val="FFC000"/>
                </a:solidFill>
                <a:latin typeface="Times New Roman" pitchFamily="18" charset="0"/>
                <a:cs typeface="Times New Roman" pitchFamily="18" charset="0"/>
              </a:rPr>
              <a:t>                                          per poi cadere a terra, raccogliersi e </a:t>
            </a:r>
          </a:p>
          <a:p>
            <a:r>
              <a:rPr lang="it-IT" sz="2400" dirty="0">
                <a:solidFill>
                  <a:srgbClr val="FFC000"/>
                </a:solidFill>
                <a:latin typeface="Times New Roman" pitchFamily="18" charset="0"/>
                <a:cs typeface="Times New Roman" pitchFamily="18" charset="0"/>
              </a:rPr>
              <a:t>                                          tramutarsi di nuovo nella stessa figura di </a:t>
            </a:r>
          </a:p>
          <a:p>
            <a:r>
              <a:rPr lang="it-IT" sz="2400" dirty="0">
                <a:solidFill>
                  <a:srgbClr val="FFC000"/>
                </a:solidFill>
                <a:latin typeface="Times New Roman" pitchFamily="18" charset="0"/>
                <a:cs typeface="Times New Roman" pitchFamily="18" charset="0"/>
              </a:rPr>
              <a:t>                                          prima, in modo assai simile a ciò che si narra della fenice che muore e rinasce ogni cinquecento anni</a:t>
            </a:r>
          </a:p>
          <a:p>
            <a:endParaRPr lang="it-IT" sz="2400" dirty="0">
              <a:solidFill>
                <a:srgbClr val="FFC000"/>
              </a:solidFill>
              <a:latin typeface="Times New Roman" pitchFamily="18" charset="0"/>
              <a:cs typeface="Times New Roman" pitchFamily="18" charset="0"/>
            </a:endParaRPr>
          </a:p>
          <a:p>
            <a:r>
              <a:rPr lang="it-IT" sz="2400" dirty="0">
                <a:solidFill>
                  <a:srgbClr val="FFC000"/>
                </a:solidFill>
                <a:latin typeface="Times New Roman" pitchFamily="18" charset="0"/>
                <a:cs typeface="Times New Roman" pitchFamily="18" charset="0"/>
              </a:rPr>
              <a:t>Il peccatore si rialza e ha l’aria sgomenta, come colui che cade a terra vittima di un’ossessione diabolica o di una paralisi </a:t>
            </a:r>
          </a:p>
          <a:p>
            <a:endParaRPr lang="it-IT" sz="2400" dirty="0">
              <a:solidFill>
                <a:srgbClr val="FFC000"/>
              </a:solidFill>
              <a:latin typeface="Times New Roman" pitchFamily="18" charset="0"/>
              <a:cs typeface="Times New Roman" pitchFamily="18" charset="0"/>
            </a:endParaRPr>
          </a:p>
          <a:p>
            <a:r>
              <a:rPr lang="it-IT" sz="2400" dirty="0">
                <a:solidFill>
                  <a:srgbClr val="FFC000"/>
                </a:solidFill>
                <a:latin typeface="Times New Roman" pitchFamily="18" charset="0"/>
                <a:cs typeface="Times New Roman" pitchFamily="18" charset="0"/>
              </a:rPr>
              <a:t>Il dannato è Vanni </a:t>
            </a:r>
            <a:r>
              <a:rPr lang="it-IT" sz="2400" dirty="0" err="1">
                <a:solidFill>
                  <a:srgbClr val="FFC000"/>
                </a:solidFill>
                <a:latin typeface="Times New Roman" pitchFamily="18" charset="0"/>
                <a:cs typeface="Times New Roman" pitchFamily="18" charset="0"/>
              </a:rPr>
              <a:t>Fucci</a:t>
            </a:r>
            <a:r>
              <a:rPr lang="it-IT" sz="2400" dirty="0">
                <a:solidFill>
                  <a:srgbClr val="FFC000"/>
                </a:solidFill>
                <a:latin typeface="Times New Roman" pitchFamily="18" charset="0"/>
                <a:cs typeface="Times New Roman" pitchFamily="18" charset="0"/>
              </a:rPr>
              <a:t> e Pistoia è la città in cui                                               è nato, vivendo un’esistenza degna di una bestia                                              (“</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vita </a:t>
            </a:r>
            <a:r>
              <a:rPr lang="it-IT" sz="2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bestial</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mi piacque e non umana</a:t>
            </a:r>
            <a:r>
              <a:rPr lang="it-IT" sz="2400" dirty="0">
                <a:solidFill>
                  <a:srgbClr val="FFC000"/>
                </a:solidFill>
                <a:latin typeface="Times New Roman" pitchFamily="18" charset="0"/>
                <a:cs typeface="Times New Roman" pitchFamily="18" charset="0"/>
              </a:rPr>
              <a:t>”)</a:t>
            </a:r>
            <a:r>
              <a:rPr lang="it-IT" sz="2400" dirty="0">
                <a:latin typeface="Times New Roman" pitchFamily="18" charset="0"/>
                <a:cs typeface="Times New Roman" pitchFamily="18" charset="0"/>
              </a:rPr>
              <a:t/>
            </a:r>
            <a:br>
              <a:rPr lang="it-IT" sz="2400" dirty="0">
                <a:latin typeface="Times New Roman" pitchFamily="18" charset="0"/>
                <a:cs typeface="Times New Roman" pitchFamily="18" charset="0"/>
              </a:rPr>
            </a:br>
            <a:endParaRPr lang="it-IT" sz="2400" dirty="0">
              <a:latin typeface="Times New Roman" pitchFamily="18" charset="0"/>
              <a:cs typeface="Times New Roman" pitchFamily="18" charset="0"/>
            </a:endParaRPr>
          </a:p>
        </p:txBody>
      </p:sp>
      <p:pic>
        <p:nvPicPr>
          <p:cNvPr id="81925" name="Picture 3" descr="Stock Photo #1899-43268, Inferno: Vanni Fucci predict to Dante the Misfortunes of the White Guelphs. Miniature from The Divine Comedy, by Dante Alighieri (1265-1321). 14th century. Biblioteca Marciana, Venice, Italy."/>
          <p:cNvPicPr>
            <a:picLocks noChangeAspect="1" noChangeArrowheads="1"/>
          </p:cNvPicPr>
          <p:nvPr/>
        </p:nvPicPr>
        <p:blipFill>
          <a:blip r:embed="rId3" cstate="print"/>
          <a:srcRect/>
          <a:stretch>
            <a:fillRect/>
          </a:stretch>
        </p:blipFill>
        <p:spPr bwMode="auto">
          <a:xfrm>
            <a:off x="6300788" y="4375150"/>
            <a:ext cx="2684462" cy="2057400"/>
          </a:xfrm>
          <a:prstGeom prst="rect">
            <a:avLst/>
          </a:prstGeom>
          <a:noFill/>
          <a:ln w="9525">
            <a:noFill/>
            <a:miter lim="800000"/>
            <a:headEnd/>
            <a:tailEnd/>
          </a:ln>
        </p:spPr>
      </p:pic>
      <p:sp>
        <p:nvSpPr>
          <p:cNvPr id="81926" name="CasellaDiTesto 6"/>
          <p:cNvSpPr txBox="1">
            <a:spLocks noChangeArrowheads="1"/>
          </p:cNvSpPr>
          <p:nvPr/>
        </p:nvSpPr>
        <p:spPr bwMode="auto">
          <a:xfrm>
            <a:off x="7258050" y="6453188"/>
            <a:ext cx="1727200" cy="246062"/>
          </a:xfrm>
          <a:prstGeom prst="rect">
            <a:avLst/>
          </a:prstGeom>
          <a:solidFill>
            <a:schemeClr val="accent1"/>
          </a:solidFill>
          <a:ln w="9525">
            <a:noFill/>
            <a:miter lim="800000"/>
            <a:headEnd/>
            <a:tailEnd/>
          </a:ln>
        </p:spPr>
        <p:txBody>
          <a:bodyPr>
            <a:spAutoFit/>
          </a:bodyPr>
          <a:lstStyle/>
          <a:p>
            <a:pPr algn="ctr"/>
            <a:r>
              <a:rPr lang="it-IT" sz="1000" b="1">
                <a:solidFill>
                  <a:srgbClr val="000099"/>
                </a:solidFill>
                <a:latin typeface="Constantia" pitchFamily="18" charset="0"/>
              </a:rPr>
              <a:t>Miniatura (XIV sec.)</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50825" y="1139825"/>
            <a:ext cx="8713788" cy="5602288"/>
          </a:xfrm>
          <a:prstGeom prst="rect">
            <a:avLst/>
          </a:prstGeom>
          <a:noFill/>
        </p:spPr>
        <p:txBody>
          <a:bodyPr>
            <a:spAutoFit/>
          </a:bodyPr>
          <a:lstStyle/>
          <a:p>
            <a:pPr fontAlgn="auto">
              <a:spcBef>
                <a:spcPts val="0"/>
              </a:spcBef>
              <a:spcAft>
                <a:spcPts val="0"/>
              </a:spcAft>
              <a:defRPr/>
            </a:pPr>
            <a:r>
              <a:rPr lang="it-IT" sz="2800" u="sng"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Le profezie dell’esilio nell’Inferno</a:t>
            </a:r>
            <a:r>
              <a:rPr lang="it-IT" b="1" dirty="0">
                <a:latin typeface="+mn-lt"/>
                <a:cs typeface="+mn-cs"/>
              </a:rPr>
              <a:t/>
            </a:r>
            <a:br>
              <a:rPr lang="it-IT" b="1" dirty="0">
                <a:latin typeface="+mn-lt"/>
                <a:cs typeface="+mn-cs"/>
              </a:rPr>
            </a:br>
            <a:endParaRPr lang="it-IT" b="1" dirty="0">
              <a:latin typeface="+mn-lt"/>
              <a:cs typeface="+mn-cs"/>
            </a:endParaRPr>
          </a:p>
          <a:p>
            <a:pPr fontAlgn="auto">
              <a:spcBef>
                <a:spcPts val="0"/>
              </a:spcBef>
              <a:spcAft>
                <a:spcPts val="0"/>
              </a:spcAft>
              <a:defRPr/>
            </a:pPr>
            <a:r>
              <a:rPr lang="it-IT" sz="2400" u="sng"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Ciacco</a:t>
            </a:r>
            <a:r>
              <a:rPr lang="it-IT" sz="2400" dirty="0">
                <a:solidFill>
                  <a:srgbClr val="FFC000"/>
                </a:solidFill>
                <a:latin typeface="Times New Roman" pitchFamily="18" charset="0"/>
                <a:cs typeface="Times New Roman" pitchFamily="18" charset="0"/>
              </a:rPr>
              <a:t> (</a:t>
            </a:r>
            <a:r>
              <a:rPr lang="it-IT" sz="2400" dirty="0" err="1">
                <a:solidFill>
                  <a:srgbClr val="FFC000"/>
                </a:solidFill>
                <a:latin typeface="Times New Roman" pitchFamily="18" charset="0"/>
                <a:cs typeface="Times New Roman" pitchFamily="18" charset="0"/>
              </a:rPr>
              <a:t>VI</a:t>
            </a:r>
            <a:r>
              <a:rPr lang="it-IT" sz="2400" dirty="0">
                <a:solidFill>
                  <a:srgbClr val="FFC000"/>
                </a:solidFill>
                <a:latin typeface="Times New Roman" pitchFamily="18" charset="0"/>
                <a:cs typeface="Times New Roman" pitchFamily="18" charset="0"/>
              </a:rPr>
              <a:t>), che risponde alle domande di Dante sul destino politico di Firenze e spiega che Bianchi e Neri si combatteranno, coi Bianchi che saranno cacciati dai Neri </a:t>
            </a:r>
          </a:p>
          <a:p>
            <a:pPr fontAlgn="auto">
              <a:spcBef>
                <a:spcPts val="0"/>
              </a:spcBef>
              <a:spcAft>
                <a:spcPts val="0"/>
              </a:spcAft>
              <a:defRPr/>
            </a:pPr>
            <a:r>
              <a:rPr lang="it-IT" sz="2400" dirty="0">
                <a:solidFill>
                  <a:srgbClr val="FFC000"/>
                </a:solidFill>
                <a:latin typeface="Times New Roman" pitchFamily="18" charset="0"/>
                <a:cs typeface="Times New Roman" pitchFamily="18" charset="0"/>
              </a:rPr>
              <a:t> </a:t>
            </a:r>
          </a:p>
          <a:p>
            <a:pPr fontAlgn="auto">
              <a:spcBef>
                <a:spcPts val="0"/>
              </a:spcBef>
              <a:spcAft>
                <a:spcPts val="0"/>
              </a:spcAft>
              <a:defRPr/>
            </a:pPr>
            <a:r>
              <a:rPr lang="it-IT" sz="2400" u="sng"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Farinata Degli </a:t>
            </a:r>
            <a:r>
              <a:rPr lang="it-IT" sz="2400" u="sng"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Uberti</a:t>
            </a:r>
            <a:r>
              <a:rPr lang="it-IT" sz="2400" u="sng"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it-IT" sz="2400" dirty="0">
                <a:solidFill>
                  <a:srgbClr val="FFC000"/>
                </a:solidFill>
                <a:latin typeface="Times New Roman" pitchFamily="18" charset="0"/>
                <a:cs typeface="Times New Roman" pitchFamily="18" charset="0"/>
              </a:rPr>
              <a:t>(X), che profetizza a Dante non l’esilio in sé ma la sconfitta nella battaglia della Lastra che impedirà definitivamente ai fuoriusciti fiorentini di rientrare in città </a:t>
            </a:r>
          </a:p>
          <a:p>
            <a:pPr fontAlgn="auto">
              <a:spcBef>
                <a:spcPts val="0"/>
              </a:spcBef>
              <a:spcAft>
                <a:spcPts val="0"/>
              </a:spcAft>
              <a:defRPr/>
            </a:pPr>
            <a:endParaRPr lang="it-IT" sz="2400" dirty="0">
              <a:solidFill>
                <a:srgbClr val="FFC000"/>
              </a:solidFill>
              <a:latin typeface="Times New Roman" pitchFamily="18" charset="0"/>
              <a:cs typeface="Times New Roman" pitchFamily="18" charset="0"/>
            </a:endParaRPr>
          </a:p>
          <a:p>
            <a:pPr fontAlgn="auto">
              <a:spcBef>
                <a:spcPts val="0"/>
              </a:spcBef>
              <a:spcAft>
                <a:spcPts val="0"/>
              </a:spcAft>
              <a:defRPr/>
            </a:pPr>
            <a:r>
              <a:rPr lang="it-IT" sz="2400" u="sng"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Brunetto</a:t>
            </a:r>
            <a:r>
              <a:rPr lang="it-IT" sz="2400" u="sng"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Latini </a:t>
            </a:r>
            <a:r>
              <a:rPr lang="it-IT" sz="2400" dirty="0">
                <a:solidFill>
                  <a:srgbClr val="FFC000"/>
                </a:solidFill>
                <a:latin typeface="Times New Roman" pitchFamily="18" charset="0"/>
                <a:cs typeface="Times New Roman" pitchFamily="18" charset="0"/>
              </a:rPr>
              <a:t>(XV) predice che le sue buone azioni gli procureranno l’invidia e l’ostilità dei fiorentini</a:t>
            </a:r>
          </a:p>
          <a:p>
            <a:pPr fontAlgn="auto">
              <a:spcBef>
                <a:spcPts val="0"/>
              </a:spcBef>
              <a:spcAft>
                <a:spcPts val="0"/>
              </a:spcAft>
              <a:defRPr/>
            </a:pPr>
            <a:endParaRPr lang="it-IT" sz="2400" dirty="0">
              <a:solidFill>
                <a:srgbClr val="FFC000"/>
              </a:solidFill>
              <a:latin typeface="Times New Roman" pitchFamily="18" charset="0"/>
              <a:cs typeface="Times New Roman" pitchFamily="18" charset="0"/>
            </a:endParaRPr>
          </a:p>
          <a:p>
            <a:pPr fontAlgn="auto">
              <a:spcBef>
                <a:spcPts val="0"/>
              </a:spcBef>
              <a:spcAft>
                <a:spcPts val="0"/>
              </a:spcAft>
              <a:defRPr/>
            </a:pPr>
            <a:r>
              <a:rPr lang="it-IT" sz="2400" u="sng"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Vanni </a:t>
            </a:r>
            <a:r>
              <a:rPr lang="it-IT" sz="2400" u="sng"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Fucci</a:t>
            </a:r>
            <a:r>
              <a:rPr lang="it-IT" sz="2400" u="sng"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it-IT" sz="2400" dirty="0">
                <a:solidFill>
                  <a:srgbClr val="FFC000"/>
                </a:solidFill>
                <a:latin typeface="Times New Roman" pitchFamily="18" charset="0"/>
                <a:cs typeface="Times New Roman" pitchFamily="18" charset="0"/>
              </a:rPr>
              <a:t>(XXIV) predice a Dante le future sciagure dei Guelfi Bianchi negli anni del suo esilio</a:t>
            </a:r>
          </a:p>
        </p:txBody>
      </p:sp>
      <p:pic>
        <p:nvPicPr>
          <p:cNvPr id="82947" name="Picture 2" descr="Picture"/>
          <p:cNvPicPr>
            <a:picLocks noChangeAspect="1" noChangeArrowheads="1"/>
          </p:cNvPicPr>
          <p:nvPr/>
        </p:nvPicPr>
        <p:blipFill>
          <a:blip r:embed="rId2" cstate="print"/>
          <a:srcRect/>
          <a:stretch>
            <a:fillRect/>
          </a:stretch>
        </p:blipFill>
        <p:spPr bwMode="auto">
          <a:xfrm>
            <a:off x="5508625" y="188913"/>
            <a:ext cx="3443288" cy="1511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Picture"/>
          <p:cNvPicPr>
            <a:picLocks noChangeAspect="1" noChangeArrowheads="1"/>
          </p:cNvPicPr>
          <p:nvPr/>
        </p:nvPicPr>
        <p:blipFill>
          <a:blip r:embed="rId2" cstate="print"/>
          <a:srcRect/>
          <a:stretch>
            <a:fillRect/>
          </a:stretch>
        </p:blipFill>
        <p:spPr bwMode="auto">
          <a:xfrm>
            <a:off x="179388" y="188913"/>
            <a:ext cx="2160587" cy="2316162"/>
          </a:xfrm>
          <a:prstGeom prst="rect">
            <a:avLst/>
          </a:prstGeom>
          <a:noFill/>
          <a:ln w="9525">
            <a:noFill/>
            <a:miter lim="800000"/>
            <a:headEnd/>
            <a:tailEnd/>
          </a:ln>
        </p:spPr>
      </p:pic>
      <p:sp>
        <p:nvSpPr>
          <p:cNvPr id="5" name="CasellaDiTesto 4"/>
          <p:cNvSpPr txBox="1"/>
          <p:nvPr/>
        </p:nvSpPr>
        <p:spPr>
          <a:xfrm>
            <a:off x="179388" y="2565400"/>
            <a:ext cx="2089150" cy="246063"/>
          </a:xfrm>
          <a:prstGeom prst="rect">
            <a:avLst/>
          </a:prstGeom>
          <a:solidFill>
            <a:schemeClr val="accent1"/>
          </a:solidFill>
        </p:spPr>
        <p:txBody>
          <a:bodyPr>
            <a:spAutoFit/>
          </a:bodyPr>
          <a:lstStyle/>
          <a:p>
            <a:pPr algn="ctr" eaLnBrk="0" fontAlgn="t" hangingPunct="0">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a:solidFill>
                  <a:srgbClr val="000099"/>
                </a:solidFill>
                <a:latin typeface="+mn-lt"/>
                <a:cs typeface="Arial" pitchFamily="34" charset="0"/>
              </a:rPr>
              <a:t>B. Di </a:t>
            </a:r>
            <a:r>
              <a:rPr lang="it-IT" sz="1000" b="1" dirty="0" err="1">
                <a:solidFill>
                  <a:srgbClr val="000099"/>
                </a:solidFill>
                <a:latin typeface="+mn-lt"/>
                <a:cs typeface="Arial" pitchFamily="34" charset="0"/>
              </a:rPr>
              <a:t>Fruosino</a:t>
            </a:r>
            <a:r>
              <a:rPr lang="it-IT" sz="1000" b="1" dirty="0">
                <a:solidFill>
                  <a:srgbClr val="000099"/>
                </a:solidFill>
                <a:latin typeface="+mn-lt"/>
                <a:cs typeface="Arial" pitchFamily="34" charset="0"/>
              </a:rPr>
              <a:t> (1420 ca.)</a:t>
            </a:r>
          </a:p>
        </p:txBody>
      </p:sp>
      <p:sp>
        <p:nvSpPr>
          <p:cNvPr id="83972" name="CasellaDiTesto 6"/>
          <p:cNvSpPr txBox="1">
            <a:spLocks noChangeArrowheads="1"/>
          </p:cNvSpPr>
          <p:nvPr/>
        </p:nvSpPr>
        <p:spPr bwMode="auto">
          <a:xfrm>
            <a:off x="2411413" y="249238"/>
            <a:ext cx="6481762" cy="2246312"/>
          </a:xfrm>
          <a:prstGeom prst="rect">
            <a:avLst/>
          </a:prstGeom>
          <a:noFill/>
          <a:ln w="9525">
            <a:noFill/>
            <a:miter lim="800000"/>
            <a:headEnd/>
            <a:tailEnd/>
          </a:ln>
        </p:spPr>
        <p:txBody>
          <a:bodyPr>
            <a:spAutoFit/>
          </a:bodyPr>
          <a:lstStyle/>
          <a:p>
            <a:pPr algn="ctr"/>
            <a:r>
              <a:rPr lang="it-IT" sz="2800" b="1" dirty="0">
                <a:solidFill>
                  <a:srgbClr val="FFC000"/>
                </a:solidFill>
                <a:latin typeface="Times New Roman" pitchFamily="18" charset="0"/>
                <a:cs typeface="Times New Roman" pitchFamily="18" charset="0"/>
              </a:rPr>
              <a:t>VIII BOLGIA                                                       </a:t>
            </a:r>
          </a:p>
          <a:p>
            <a:pPr algn="ctr"/>
            <a:endParaRPr lang="it-IT" sz="2800" b="1" dirty="0">
              <a:solidFill>
                <a:srgbClr val="FFC000"/>
              </a:solidFill>
              <a:latin typeface="Times New Roman" pitchFamily="18" charset="0"/>
              <a:cs typeface="Times New Roman" pitchFamily="18" charset="0"/>
            </a:endParaRPr>
          </a:p>
          <a:p>
            <a:pPr algn="ctr"/>
            <a:r>
              <a:rPr lang="it-IT" sz="2800"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CONSIGLIERI FRAUDOLENTI</a:t>
            </a:r>
          </a:p>
          <a:p>
            <a:pPr algn="ctr"/>
            <a:endParaRPr lang="it-IT" sz="2800" b="1" dirty="0">
              <a:solidFill>
                <a:srgbClr val="FFC000"/>
              </a:solidFill>
              <a:latin typeface="Times New Roman" pitchFamily="18" charset="0"/>
              <a:cs typeface="Times New Roman" pitchFamily="18" charset="0"/>
            </a:endParaRPr>
          </a:p>
          <a:p>
            <a:pPr algn="ctr"/>
            <a:r>
              <a:rPr lang="it-IT" sz="2800" b="1" dirty="0">
                <a:solidFill>
                  <a:srgbClr val="FFC000"/>
                </a:solidFill>
                <a:latin typeface="Times New Roman" pitchFamily="18" charset="0"/>
                <a:cs typeface="Times New Roman" pitchFamily="18" charset="0"/>
              </a:rPr>
              <a:t>SONO AVVOLTI DA UNA FIAMMA</a:t>
            </a:r>
          </a:p>
        </p:txBody>
      </p:sp>
      <p:sp>
        <p:nvSpPr>
          <p:cNvPr id="9" name="CasellaDiTesto 8"/>
          <p:cNvSpPr txBox="1"/>
          <p:nvPr/>
        </p:nvSpPr>
        <p:spPr>
          <a:xfrm>
            <a:off x="4860032" y="5085184"/>
            <a:ext cx="4032448"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E ’l duca che mi vide tanto atteso,</a:t>
            </a:r>
          </a:p>
          <a:p>
            <a:pPr fontAlgn="auto">
              <a:spcBef>
                <a:spcPts val="0"/>
              </a:spcBef>
              <a:spcAft>
                <a:spcPts val="0"/>
              </a:spcAft>
              <a:defRPr/>
            </a:pPr>
            <a:r>
              <a:rPr lang="it-IT" b="1" dirty="0">
                <a:latin typeface="Times New Roman" pitchFamily="18" charset="0"/>
                <a:cs typeface="Times New Roman" pitchFamily="18" charset="0"/>
              </a:rPr>
              <a:t>disse: «Dentro dai fuochi son li spirti; </a:t>
            </a:r>
            <a:br>
              <a:rPr lang="it-IT" b="1" dirty="0">
                <a:latin typeface="Times New Roman" pitchFamily="18" charset="0"/>
                <a:cs typeface="Times New Roman" pitchFamily="18" charset="0"/>
              </a:rPr>
            </a:br>
            <a:r>
              <a:rPr lang="it-IT" b="1" dirty="0" err="1">
                <a:latin typeface="Times New Roman" pitchFamily="18" charset="0"/>
                <a:cs typeface="Times New Roman" pitchFamily="18" charset="0"/>
              </a:rPr>
              <a:t>catun</a:t>
            </a:r>
            <a:r>
              <a:rPr lang="it-IT" b="1" dirty="0">
                <a:latin typeface="Times New Roman" pitchFamily="18" charset="0"/>
                <a:cs typeface="Times New Roman" pitchFamily="18" charset="0"/>
              </a:rPr>
              <a:t> si fascia di quel ch’</a:t>
            </a:r>
            <a:r>
              <a:rPr lang="it-IT" b="1" dirty="0" err="1">
                <a:latin typeface="Times New Roman" pitchFamily="18" charset="0"/>
                <a:cs typeface="Times New Roman" pitchFamily="18" charset="0"/>
              </a:rPr>
              <a:t>elli</a:t>
            </a:r>
            <a:r>
              <a:rPr lang="it-IT" b="1" dirty="0">
                <a:latin typeface="Times New Roman" pitchFamily="18" charset="0"/>
                <a:cs typeface="Times New Roman" pitchFamily="18" charset="0"/>
              </a:rPr>
              <a:t> è </a:t>
            </a:r>
            <a:r>
              <a:rPr lang="it-IT" b="1" dirty="0" err="1">
                <a:latin typeface="Times New Roman" pitchFamily="18" charset="0"/>
                <a:cs typeface="Times New Roman" pitchFamily="18" charset="0"/>
              </a:rPr>
              <a:t>inceso</a:t>
            </a:r>
            <a:r>
              <a:rPr lang="it-IT" b="1" dirty="0">
                <a:latin typeface="Times New Roman" pitchFamily="18" charset="0"/>
                <a:cs typeface="Times New Roman" pitchFamily="18" charset="0"/>
              </a:rPr>
              <a:t>»</a:t>
            </a:r>
          </a:p>
          <a:p>
            <a:pPr fontAlgn="auto">
              <a:spcBef>
                <a:spcPts val="0"/>
              </a:spcBef>
              <a:spcAft>
                <a:spcPts val="0"/>
              </a:spcAft>
              <a:defRPr/>
            </a:pPr>
            <a:r>
              <a:rPr lang="it-IT" b="1" dirty="0">
                <a:latin typeface="Times New Roman" pitchFamily="18" charset="0"/>
                <a:cs typeface="Times New Roman" pitchFamily="18" charset="0"/>
              </a:rPr>
              <a:t> </a:t>
            </a:r>
            <a:r>
              <a:rPr lang="it-IT" dirty="0"/>
              <a:t> </a:t>
            </a:r>
          </a:p>
          <a:p>
            <a:pPr fontAlgn="auto">
              <a:spcBef>
                <a:spcPts val="0"/>
              </a:spcBef>
              <a:spcAft>
                <a:spcPts val="0"/>
              </a:spcAft>
              <a:defRPr/>
            </a:pPr>
            <a:r>
              <a:rPr lang="it-IT" dirty="0"/>
              <a:t>Inferno </a:t>
            </a:r>
            <a:r>
              <a:rPr lang="it-IT" dirty="0">
                <a:latin typeface="+mj-lt"/>
              </a:rPr>
              <a:t> XXVI, 47-48</a:t>
            </a:r>
          </a:p>
        </p:txBody>
      </p:sp>
      <p:sp>
        <p:nvSpPr>
          <p:cNvPr id="83976" name="CasellaDiTesto 9"/>
          <p:cNvSpPr txBox="1">
            <a:spLocks noChangeArrowheads="1"/>
          </p:cNvSpPr>
          <p:nvPr/>
        </p:nvSpPr>
        <p:spPr bwMode="auto">
          <a:xfrm>
            <a:off x="179388" y="3141663"/>
            <a:ext cx="8713787" cy="1568450"/>
          </a:xfrm>
          <a:prstGeom prst="rect">
            <a:avLst/>
          </a:prstGeom>
          <a:noFill/>
          <a:ln w="9525">
            <a:noFill/>
            <a:miter lim="800000"/>
            <a:headEnd/>
            <a:tailEnd/>
          </a:ln>
        </p:spPr>
        <p:txBody>
          <a:bodyPr>
            <a:spAutoFit/>
          </a:bodyPr>
          <a:lstStyle/>
          <a:p>
            <a:r>
              <a:rPr lang="it-IT" sz="2400">
                <a:solidFill>
                  <a:srgbClr val="FFC000"/>
                </a:solidFill>
                <a:latin typeface="Times New Roman" pitchFamily="18" charset="0"/>
                <a:cs typeface="Times New Roman" pitchFamily="18" charset="0"/>
              </a:rPr>
              <a:t>Il loro contrappasso consiste nell’essere avvolti da lingue di fuoco, per analogia con le loro stesse lingue che furono fonte di frode, e nascosti dentro alle fiamme allo stesso modo in cui da vivi celarono la verità per l’inganno </a:t>
            </a:r>
          </a:p>
        </p:txBody>
      </p:sp>
      <p:sp>
        <p:nvSpPr>
          <p:cNvPr id="11" name="CasellaDiTesto 10"/>
          <p:cNvSpPr txBox="1"/>
          <p:nvPr/>
        </p:nvSpPr>
        <p:spPr>
          <a:xfrm>
            <a:off x="251520" y="5085184"/>
            <a:ext cx="4320480"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err="1">
                <a:latin typeface="Times New Roman" pitchFamily="18" charset="0"/>
                <a:cs typeface="Times New Roman" pitchFamily="18" charset="0"/>
              </a:rPr>
              <a:t>Allor</a:t>
            </a:r>
            <a:r>
              <a:rPr lang="it-IT" b="1" dirty="0">
                <a:latin typeface="Times New Roman" pitchFamily="18" charset="0"/>
                <a:cs typeface="Times New Roman" pitchFamily="18" charset="0"/>
              </a:rPr>
              <a:t> mi dolsi, e ora mi </a:t>
            </a:r>
            <a:r>
              <a:rPr lang="it-IT" b="1" dirty="0" err="1">
                <a:latin typeface="Times New Roman" pitchFamily="18" charset="0"/>
                <a:cs typeface="Times New Roman" pitchFamily="18" charset="0"/>
              </a:rPr>
              <a:t>ridoglio</a:t>
            </a:r>
            <a:r>
              <a:rPr lang="it-IT" b="1" dirty="0">
                <a:latin typeface="Times New Roman" pitchFamily="18" charset="0"/>
                <a:cs typeface="Times New Roman" pitchFamily="18" charset="0"/>
              </a:rPr>
              <a:t>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quando drizzo la mente a ciò ch’io vidi,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e più lo ’</a:t>
            </a:r>
            <a:r>
              <a:rPr lang="it-IT" b="1" dirty="0" err="1">
                <a:latin typeface="Times New Roman" pitchFamily="18" charset="0"/>
                <a:cs typeface="Times New Roman" pitchFamily="18" charset="0"/>
              </a:rPr>
              <a:t>ngegno</a:t>
            </a:r>
            <a:r>
              <a:rPr lang="it-IT" b="1" dirty="0">
                <a:latin typeface="Times New Roman" pitchFamily="18" charset="0"/>
                <a:cs typeface="Times New Roman" pitchFamily="18" charset="0"/>
              </a:rPr>
              <a:t> </a:t>
            </a:r>
            <a:r>
              <a:rPr lang="it-IT" b="1" dirty="0" err="1">
                <a:latin typeface="Times New Roman" pitchFamily="18" charset="0"/>
                <a:cs typeface="Times New Roman" pitchFamily="18" charset="0"/>
              </a:rPr>
              <a:t>affreno</a:t>
            </a:r>
            <a:r>
              <a:rPr lang="it-IT" b="1" dirty="0">
                <a:latin typeface="Times New Roman" pitchFamily="18" charset="0"/>
                <a:cs typeface="Times New Roman" pitchFamily="18" charset="0"/>
              </a:rPr>
              <a:t> ch’i’ non soglio,  </a:t>
            </a:r>
          </a:p>
          <a:p>
            <a:pPr fontAlgn="auto">
              <a:spcBef>
                <a:spcPts val="0"/>
              </a:spcBef>
              <a:spcAft>
                <a:spcPts val="0"/>
              </a:spcAft>
              <a:defRPr/>
            </a:pPr>
            <a:r>
              <a:rPr lang="it-IT" b="1" dirty="0">
                <a:latin typeface="Times New Roman" pitchFamily="18" charset="0"/>
                <a:cs typeface="Times New Roman" pitchFamily="18" charset="0"/>
              </a:rPr>
              <a:t> </a:t>
            </a:r>
            <a:r>
              <a:rPr lang="it-IT" dirty="0"/>
              <a:t> </a:t>
            </a:r>
          </a:p>
          <a:p>
            <a:pPr fontAlgn="auto">
              <a:spcBef>
                <a:spcPts val="0"/>
              </a:spcBef>
              <a:spcAft>
                <a:spcPts val="0"/>
              </a:spcAft>
              <a:defRPr/>
            </a:pPr>
            <a:r>
              <a:rPr lang="it-IT" dirty="0"/>
              <a:t>Inferno </a:t>
            </a:r>
            <a:r>
              <a:rPr lang="it-IT" dirty="0">
                <a:latin typeface="+mj-lt"/>
              </a:rPr>
              <a:t> XXVI, 19-21</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ttp://www.google.it/url?sa=i&amp;source=images&amp;cd=&amp;docid=TJiSt_TkkQ26xM&amp;tbnid=26gx7FFnfdbH9M:&amp;ved=0CAUQjBwwAA&amp;url=http%3A%2F%2Fwww.arkeomania.com%2Fimages%2Fdanteulisse.jpg&amp;ei=K6KgUqDlLurm7AbLy4C4Ag&amp;psig=AFQjCNHtByNrF3I5CQS0289PuYxx5RR6mg&amp;ust=1386345387809318"/>
          <p:cNvPicPr>
            <a:picLocks noChangeAspect="1" noChangeArrowheads="1"/>
          </p:cNvPicPr>
          <p:nvPr/>
        </p:nvPicPr>
        <p:blipFill>
          <a:blip r:embed="rId2" cstate="print"/>
          <a:srcRect/>
          <a:stretch>
            <a:fillRect/>
          </a:stretch>
        </p:blipFill>
        <p:spPr bwMode="auto">
          <a:xfrm>
            <a:off x="179388" y="115888"/>
            <a:ext cx="1916112" cy="2398712"/>
          </a:xfrm>
          <a:prstGeom prst="rect">
            <a:avLst/>
          </a:prstGeom>
          <a:noFill/>
          <a:ln w="9525">
            <a:noFill/>
            <a:miter lim="800000"/>
            <a:headEnd/>
            <a:tailEnd/>
          </a:ln>
        </p:spPr>
      </p:pic>
      <p:sp>
        <p:nvSpPr>
          <p:cNvPr id="4" name="CasellaDiTesto 3"/>
          <p:cNvSpPr txBox="1"/>
          <p:nvPr/>
        </p:nvSpPr>
        <p:spPr>
          <a:xfrm>
            <a:off x="2195513" y="184150"/>
            <a:ext cx="6697662" cy="2369880"/>
          </a:xfrm>
          <a:prstGeom prst="rect">
            <a:avLst/>
          </a:prstGeom>
          <a:noFill/>
        </p:spPr>
        <p:txBody>
          <a:bodyPr>
            <a:spAutoFit/>
          </a:bodyPr>
          <a:lstStyle/>
          <a:p>
            <a:pPr algn="ctr" fontAlgn="auto">
              <a:spcBef>
                <a:spcPts val="0"/>
              </a:spcBef>
              <a:spcAft>
                <a:spcPts val="0"/>
              </a:spcAft>
              <a:defRPr/>
            </a:pPr>
            <a:r>
              <a:rPr lang="it-IT" sz="2800" b="1" dirty="0">
                <a:solidFill>
                  <a:srgbClr val="FFC000"/>
                </a:solidFill>
                <a:latin typeface="Times New Roman" pitchFamily="18" charset="0"/>
                <a:cs typeface="Times New Roman" pitchFamily="18" charset="0"/>
              </a:rPr>
              <a:t>ULISSE E DIOMEDE                                                        </a:t>
            </a:r>
          </a:p>
          <a:p>
            <a:pPr algn="ctr" fontAlgn="auto">
              <a:spcBef>
                <a:spcPts val="0"/>
              </a:spcBef>
              <a:spcAft>
                <a:spcPts val="0"/>
              </a:spcAft>
              <a:defRPr/>
            </a:pPr>
            <a:r>
              <a:rPr lang="it-IT" sz="2400"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Insieme nel peccato, insieme nella pena</a:t>
            </a:r>
          </a:p>
          <a:p>
            <a:pPr fontAlgn="auto">
              <a:spcBef>
                <a:spcPts val="0"/>
              </a:spcBef>
              <a:spcAft>
                <a:spcPts val="0"/>
              </a:spcAft>
              <a:defRPr/>
            </a:pPr>
            <a:endParaRPr lang="it-IT" sz="2400" dirty="0">
              <a:solidFill>
                <a:srgbClr val="FFC000"/>
              </a:solidFill>
              <a:latin typeface="Times New Roman" pitchFamily="18" charset="0"/>
              <a:cs typeface="Times New Roman" pitchFamily="18" charset="0"/>
            </a:endParaRPr>
          </a:p>
          <a:p>
            <a:pPr fontAlgn="auto">
              <a:spcBef>
                <a:spcPts val="0"/>
              </a:spcBef>
              <a:spcAft>
                <a:spcPts val="0"/>
              </a:spcAft>
              <a:defRPr/>
            </a:pPr>
            <a:r>
              <a:rPr lang="it-IT" sz="2400" dirty="0">
                <a:solidFill>
                  <a:srgbClr val="FFC000"/>
                </a:solidFill>
                <a:latin typeface="Times New Roman" pitchFamily="18" charset="0"/>
                <a:cs typeface="Times New Roman" pitchFamily="18" charset="0"/>
              </a:rPr>
              <a:t>I due sono dannati per l’inganno del cavallo di Troia, per il raggiro che sottrasse Achille a </a:t>
            </a:r>
            <a:r>
              <a:rPr lang="it-IT" sz="2400" dirty="0" err="1">
                <a:solidFill>
                  <a:srgbClr val="FFC000"/>
                </a:solidFill>
                <a:latin typeface="Times New Roman" pitchFamily="18" charset="0"/>
                <a:cs typeface="Times New Roman" pitchFamily="18" charset="0"/>
              </a:rPr>
              <a:t>Deidamia</a:t>
            </a:r>
            <a:r>
              <a:rPr lang="it-IT" sz="2400" dirty="0">
                <a:solidFill>
                  <a:srgbClr val="FFC000"/>
                </a:solidFill>
                <a:latin typeface="Times New Roman" pitchFamily="18" charset="0"/>
                <a:cs typeface="Times New Roman" pitchFamily="18" charset="0"/>
              </a:rPr>
              <a:t> e per il furto della statua del Palladio che proteggeva Troia</a:t>
            </a:r>
            <a:endParaRPr lang="it-IT" dirty="0">
              <a:latin typeface="+mn-lt"/>
              <a:cs typeface="+mn-cs"/>
            </a:endParaRPr>
          </a:p>
        </p:txBody>
      </p:sp>
      <p:sp>
        <p:nvSpPr>
          <p:cNvPr id="5" name="CasellaDiTesto 4"/>
          <p:cNvSpPr txBox="1"/>
          <p:nvPr/>
        </p:nvSpPr>
        <p:spPr>
          <a:xfrm>
            <a:off x="4644008" y="5192032"/>
            <a:ext cx="4320480"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Considerate la vostra semenza: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fatti non foste a viver come bruti,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ma per seguir </a:t>
            </a:r>
            <a:r>
              <a:rPr lang="it-IT" b="1" dirty="0" err="1">
                <a:latin typeface="Times New Roman" pitchFamily="18" charset="0"/>
                <a:cs typeface="Times New Roman" pitchFamily="18" charset="0"/>
              </a:rPr>
              <a:t>virtute</a:t>
            </a:r>
            <a:r>
              <a:rPr lang="it-IT" b="1" dirty="0">
                <a:latin typeface="Times New Roman" pitchFamily="18" charset="0"/>
                <a:cs typeface="Times New Roman" pitchFamily="18" charset="0"/>
              </a:rPr>
              <a:t> e </a:t>
            </a:r>
            <a:r>
              <a:rPr lang="it-IT" b="1" dirty="0" err="1">
                <a:latin typeface="Times New Roman" pitchFamily="18" charset="0"/>
                <a:cs typeface="Times New Roman" pitchFamily="18" charset="0"/>
              </a:rPr>
              <a:t>canoscenza</a:t>
            </a:r>
            <a:r>
              <a:rPr lang="it-IT" b="1" dirty="0">
                <a:latin typeface="Times New Roman" pitchFamily="18" charset="0"/>
                <a:cs typeface="Times New Roman" pitchFamily="18" charset="0"/>
              </a:rPr>
              <a:t>".</a:t>
            </a:r>
            <a:r>
              <a:rPr lang="it-IT" dirty="0"/>
              <a:t>   </a:t>
            </a:r>
            <a:r>
              <a:rPr lang="it-IT" b="1" dirty="0">
                <a:latin typeface="Times New Roman" pitchFamily="18" charset="0"/>
                <a:cs typeface="Times New Roman" pitchFamily="18" charset="0"/>
              </a:rPr>
              <a:t> </a:t>
            </a:r>
            <a:r>
              <a:rPr lang="it-IT" dirty="0"/>
              <a:t> </a:t>
            </a:r>
          </a:p>
          <a:p>
            <a:pPr fontAlgn="auto">
              <a:spcBef>
                <a:spcPts val="0"/>
              </a:spcBef>
              <a:spcAft>
                <a:spcPts val="0"/>
              </a:spcAft>
              <a:defRPr/>
            </a:pPr>
            <a:endParaRPr lang="it-IT" dirty="0"/>
          </a:p>
          <a:p>
            <a:pPr fontAlgn="auto">
              <a:spcBef>
                <a:spcPts val="0"/>
              </a:spcBef>
              <a:spcAft>
                <a:spcPts val="0"/>
              </a:spcAft>
              <a:defRPr/>
            </a:pPr>
            <a:r>
              <a:rPr lang="it-IT" dirty="0"/>
              <a:t>Inferno </a:t>
            </a:r>
            <a:r>
              <a:rPr lang="it-IT" dirty="0">
                <a:latin typeface="+mj-lt"/>
              </a:rPr>
              <a:t> XXVI, 118-120</a:t>
            </a:r>
          </a:p>
        </p:txBody>
      </p:sp>
      <p:sp>
        <p:nvSpPr>
          <p:cNvPr id="84999" name="CasellaDiTesto 6"/>
          <p:cNvSpPr txBox="1">
            <a:spLocks noChangeArrowheads="1"/>
          </p:cNvSpPr>
          <p:nvPr/>
        </p:nvSpPr>
        <p:spPr bwMode="auto">
          <a:xfrm>
            <a:off x="179388" y="2852738"/>
            <a:ext cx="8713787" cy="2308225"/>
          </a:xfrm>
          <a:prstGeom prst="rect">
            <a:avLst/>
          </a:prstGeom>
          <a:noFill/>
          <a:ln w="9525">
            <a:noFill/>
            <a:miter lim="800000"/>
            <a:headEnd/>
            <a:tailEnd/>
          </a:ln>
        </p:spPr>
        <p:txBody>
          <a:bodyPr>
            <a:spAutoFit/>
          </a:bodyPr>
          <a:lstStyle/>
          <a:p>
            <a:r>
              <a:rPr lang="it-IT" sz="2400">
                <a:solidFill>
                  <a:srgbClr val="FFC000"/>
                </a:solidFill>
                <a:latin typeface="Times New Roman" pitchFamily="18" charset="0"/>
                <a:cs typeface="Times New Roman" pitchFamily="18" charset="0"/>
              </a:rPr>
              <a:t>Lungi dall’essere un eroe positivo della conoscenza, Ulisse è per Dante l’esempio negativo di chi usa l’ingegno e l’abilità retorica         per scopi illeciti, dal momento che superare le colonne d’Ercole equivale a oltrepassare il limite della conoscenza umana fissato dai decreti divini, quindi il viaggio è folle in quanto non voluto da Dio                   e per questo punito con il naufragio</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ttp://upload.wikimedia.org/wikipedia/commons/9/98/Inf._28_Giovanni_di_Paolo_%28c.1403%E2%80%931483%29.jpg"/>
          <p:cNvPicPr>
            <a:picLocks noChangeAspect="1" noChangeArrowheads="1"/>
          </p:cNvPicPr>
          <p:nvPr/>
        </p:nvPicPr>
        <p:blipFill>
          <a:blip r:embed="rId2" cstate="print"/>
          <a:srcRect/>
          <a:stretch>
            <a:fillRect/>
          </a:stretch>
        </p:blipFill>
        <p:spPr bwMode="auto">
          <a:xfrm>
            <a:off x="179388" y="188913"/>
            <a:ext cx="2819400" cy="1511300"/>
          </a:xfrm>
          <a:prstGeom prst="rect">
            <a:avLst/>
          </a:prstGeom>
          <a:noFill/>
          <a:ln w="9525">
            <a:noFill/>
            <a:miter lim="800000"/>
            <a:headEnd/>
            <a:tailEnd/>
          </a:ln>
        </p:spPr>
      </p:pic>
      <p:sp>
        <p:nvSpPr>
          <p:cNvPr id="4" name="CasellaDiTesto 3"/>
          <p:cNvSpPr txBox="1"/>
          <p:nvPr/>
        </p:nvSpPr>
        <p:spPr>
          <a:xfrm>
            <a:off x="179388" y="1743075"/>
            <a:ext cx="2089150" cy="246063"/>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err="1">
                <a:solidFill>
                  <a:srgbClr val="000099"/>
                </a:solidFill>
                <a:latin typeface="+mn-lt"/>
                <a:cs typeface="+mn-cs"/>
              </a:rPr>
              <a:t>Priamo</a:t>
            </a:r>
            <a:r>
              <a:rPr lang="it-IT" sz="1000" b="1" dirty="0">
                <a:solidFill>
                  <a:srgbClr val="000099"/>
                </a:solidFill>
                <a:latin typeface="+mn-lt"/>
                <a:cs typeface="+mn-cs"/>
              </a:rPr>
              <a:t> della Quercia (XV sec.)</a:t>
            </a:r>
          </a:p>
        </p:txBody>
      </p:sp>
      <p:sp>
        <p:nvSpPr>
          <p:cNvPr id="5" name="CasellaDiTesto 4"/>
          <p:cNvSpPr txBox="1"/>
          <p:nvPr/>
        </p:nvSpPr>
        <p:spPr>
          <a:xfrm>
            <a:off x="3059113" y="249238"/>
            <a:ext cx="5834062" cy="2554287"/>
          </a:xfrm>
          <a:prstGeom prst="rect">
            <a:avLst/>
          </a:prstGeom>
          <a:noFill/>
        </p:spPr>
        <p:txBody>
          <a:bodyPr>
            <a:spAutoFit/>
          </a:bodyPr>
          <a:lstStyle/>
          <a:p>
            <a:pPr algn="ctr" fontAlgn="auto">
              <a:spcBef>
                <a:spcPts val="0"/>
              </a:spcBef>
              <a:spcAft>
                <a:spcPts val="0"/>
              </a:spcAft>
              <a:defRPr/>
            </a:pPr>
            <a:r>
              <a:rPr lang="it-IT" sz="2800" b="1" dirty="0">
                <a:solidFill>
                  <a:srgbClr val="FFC000"/>
                </a:solidFill>
                <a:latin typeface="Times New Roman" pitchFamily="18" charset="0"/>
                <a:cs typeface="Times New Roman" pitchFamily="18" charset="0"/>
              </a:rPr>
              <a:t>IX BOLGIA                                                       </a:t>
            </a:r>
          </a:p>
          <a:p>
            <a:pPr algn="ctr" fontAlgn="auto">
              <a:spcBef>
                <a:spcPts val="0"/>
              </a:spcBef>
              <a:spcAft>
                <a:spcPts val="0"/>
              </a:spcAft>
              <a:defRPr/>
            </a:pPr>
            <a:endParaRPr lang="it-IT" sz="2800" b="1" dirty="0">
              <a:solidFill>
                <a:srgbClr val="FFC000"/>
              </a:solidFill>
              <a:latin typeface="Times New Roman" pitchFamily="18" charset="0"/>
              <a:cs typeface="Times New Roman" pitchFamily="18" charset="0"/>
            </a:endParaRPr>
          </a:p>
          <a:p>
            <a:pPr algn="ctr" fontAlgn="auto">
              <a:spcBef>
                <a:spcPts val="0"/>
              </a:spcBef>
              <a:spcAft>
                <a:spcPts val="0"/>
              </a:spcAft>
              <a:defRPr/>
            </a:pPr>
            <a:r>
              <a:rPr lang="it-IT" sz="2800" b="1" dirty="0">
                <a:solidFill>
                  <a:srgbClr val="FFC000"/>
                </a:solidFill>
                <a:latin typeface="Times New Roman" pitchFamily="18" charset="0"/>
                <a:cs typeface="Times New Roman" pitchFamily="18" charset="0"/>
              </a:rPr>
              <a:t>SEMINATORI </a:t>
            </a:r>
            <a:r>
              <a:rPr lang="it-IT" sz="2800" b="1" dirty="0" err="1">
                <a:solidFill>
                  <a:srgbClr val="FFC000"/>
                </a:solidFill>
                <a:latin typeface="Times New Roman" pitchFamily="18" charset="0"/>
                <a:cs typeface="Times New Roman" pitchFamily="18" charset="0"/>
              </a:rPr>
              <a:t>DI</a:t>
            </a:r>
            <a:r>
              <a:rPr lang="it-IT" sz="2800" b="1" dirty="0">
                <a:solidFill>
                  <a:srgbClr val="FFC000"/>
                </a:solidFill>
                <a:latin typeface="Times New Roman" pitchFamily="18" charset="0"/>
                <a:cs typeface="Times New Roman" pitchFamily="18" charset="0"/>
              </a:rPr>
              <a:t> DISCORDIE</a:t>
            </a:r>
          </a:p>
          <a:p>
            <a:pPr algn="ctr" fontAlgn="auto">
              <a:spcBef>
                <a:spcPts val="0"/>
              </a:spcBef>
              <a:spcAft>
                <a:spcPts val="0"/>
              </a:spcAft>
              <a:defRPr/>
            </a:pPr>
            <a:endParaRPr lang="it-IT" sz="2800" b="1" dirty="0">
              <a:solidFill>
                <a:srgbClr val="FFC000"/>
              </a:solidFill>
              <a:latin typeface="Times New Roman" pitchFamily="18" charset="0"/>
              <a:cs typeface="Times New Roman" pitchFamily="18" charset="0"/>
            </a:endParaRPr>
          </a:p>
          <a:p>
            <a:pPr algn="ctr" fontAlgn="auto">
              <a:spcBef>
                <a:spcPts val="0"/>
              </a:spcBef>
              <a:spcAft>
                <a:spcPts val="0"/>
              </a:spcAft>
              <a:defRPr/>
            </a:pPr>
            <a:r>
              <a:rPr lang="it-IT" sz="2400"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SONO TAGLIATI E MUTILATI DA                                UN DIAVOLO ARMATO </a:t>
            </a:r>
            <a:r>
              <a:rPr lang="it-IT" sz="2400"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DI</a:t>
            </a:r>
            <a:r>
              <a:rPr lang="it-IT" sz="2400"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SPADA</a:t>
            </a:r>
            <a:endPar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6021" name="CasellaDiTesto 5"/>
          <p:cNvSpPr txBox="1">
            <a:spLocks noChangeArrowheads="1"/>
          </p:cNvSpPr>
          <p:nvPr/>
        </p:nvSpPr>
        <p:spPr bwMode="auto">
          <a:xfrm>
            <a:off x="179388" y="3236913"/>
            <a:ext cx="8713787" cy="1200150"/>
          </a:xfrm>
          <a:prstGeom prst="rect">
            <a:avLst/>
          </a:prstGeom>
          <a:noFill/>
          <a:ln w="9525">
            <a:noFill/>
            <a:miter lim="800000"/>
            <a:headEnd/>
            <a:tailEnd/>
          </a:ln>
        </p:spPr>
        <p:txBody>
          <a:bodyPr>
            <a:spAutoFit/>
          </a:bodyPr>
          <a:lstStyle/>
          <a:p>
            <a:r>
              <a:rPr lang="it-IT" sz="2400">
                <a:solidFill>
                  <a:srgbClr val="FFC000"/>
                </a:solidFill>
                <a:latin typeface="Times New Roman" pitchFamily="18" charset="0"/>
                <a:cs typeface="Times New Roman" pitchFamily="18" charset="0"/>
              </a:rPr>
              <a:t>Di fronte allo spettacolo orribile della IX Bolgia dell’VIII Cerchio, Dante dichiara che nessuno potrebbe rappresentare il sangue e le piaghe che lui ha visto e che ogni linguaggio sarebbe insufficiente</a:t>
            </a:r>
          </a:p>
        </p:txBody>
      </p:sp>
      <p:sp>
        <p:nvSpPr>
          <p:cNvPr id="7" name="CasellaDiTesto 6"/>
          <p:cNvSpPr txBox="1"/>
          <p:nvPr/>
        </p:nvSpPr>
        <p:spPr>
          <a:xfrm>
            <a:off x="4644008" y="5192032"/>
            <a:ext cx="4320480"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Chi </a:t>
            </a:r>
            <a:r>
              <a:rPr lang="it-IT" b="1" dirty="0" err="1">
                <a:latin typeface="Times New Roman" pitchFamily="18" charset="0"/>
                <a:cs typeface="Times New Roman" pitchFamily="18" charset="0"/>
              </a:rPr>
              <a:t>poria</a:t>
            </a:r>
            <a:r>
              <a:rPr lang="it-IT" b="1" dirty="0">
                <a:latin typeface="Times New Roman" pitchFamily="18" charset="0"/>
                <a:cs typeface="Times New Roman" pitchFamily="18" charset="0"/>
              </a:rPr>
              <a:t> mai pur con parole sciolte </a:t>
            </a:r>
            <a:br>
              <a:rPr lang="it-IT" b="1" dirty="0">
                <a:latin typeface="Times New Roman" pitchFamily="18" charset="0"/>
                <a:cs typeface="Times New Roman" pitchFamily="18" charset="0"/>
              </a:rPr>
            </a:br>
            <a:r>
              <a:rPr lang="it-IT" b="1" dirty="0" err="1">
                <a:latin typeface="Times New Roman" pitchFamily="18" charset="0"/>
                <a:cs typeface="Times New Roman" pitchFamily="18" charset="0"/>
              </a:rPr>
              <a:t>dicer</a:t>
            </a:r>
            <a:r>
              <a:rPr lang="it-IT" b="1" dirty="0">
                <a:latin typeface="Times New Roman" pitchFamily="18" charset="0"/>
                <a:cs typeface="Times New Roman" pitchFamily="18" charset="0"/>
              </a:rPr>
              <a:t> del sangue e de le piaghe a pieno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ch’i’ ora vidi, per narrar più volte?      </a:t>
            </a:r>
            <a:r>
              <a:rPr lang="it-IT" dirty="0"/>
              <a:t> </a:t>
            </a:r>
            <a:r>
              <a:rPr lang="it-IT" b="1" dirty="0">
                <a:latin typeface="Times New Roman" pitchFamily="18" charset="0"/>
                <a:cs typeface="Times New Roman" pitchFamily="18" charset="0"/>
              </a:rPr>
              <a:t> </a:t>
            </a:r>
            <a:r>
              <a:rPr lang="it-IT" dirty="0"/>
              <a:t> </a:t>
            </a:r>
          </a:p>
          <a:p>
            <a:pPr fontAlgn="auto">
              <a:spcBef>
                <a:spcPts val="0"/>
              </a:spcBef>
              <a:spcAft>
                <a:spcPts val="0"/>
              </a:spcAft>
              <a:defRPr/>
            </a:pPr>
            <a:endParaRPr lang="it-IT" dirty="0"/>
          </a:p>
          <a:p>
            <a:pPr fontAlgn="auto">
              <a:spcBef>
                <a:spcPts val="0"/>
              </a:spcBef>
              <a:spcAft>
                <a:spcPts val="0"/>
              </a:spcAft>
              <a:defRPr/>
            </a:pPr>
            <a:r>
              <a:rPr lang="it-IT" dirty="0"/>
              <a:t>Inferno </a:t>
            </a:r>
            <a:r>
              <a:rPr lang="it-IT" dirty="0">
                <a:latin typeface="+mj-lt"/>
              </a:rPr>
              <a:t> </a:t>
            </a:r>
            <a:r>
              <a:rPr lang="it-IT" dirty="0" err="1">
                <a:latin typeface="+mj-lt"/>
              </a:rPr>
              <a:t>XXVIII</a:t>
            </a:r>
            <a:r>
              <a:rPr lang="it-IT" dirty="0">
                <a:latin typeface="+mj-lt"/>
              </a:rPr>
              <a:t>, 1-3</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google.it/url?sa=i&amp;source=images&amp;cd=&amp;docid=5jK-gB69JT1iMM&amp;tbnid=9ZQdW3UgnrICXM:&amp;ved=0CAUQjBwwAA&amp;url=http%3A%2F%2Fwww.frammentiarte.it%2Fdal%2520Gotico%2Fsignorelli%2520opere%2F24-04%2520luca%2520signorelli%2520-%2520dannati%2520all'inferno.jpg&amp;ei=Bg2WUuHvHoOX7Qa1h4GgDw&amp;psig=AFQjCNFsbodACAXT_nW5WjMXcvUz0CPnBg&amp;ust=1385651846561535"/>
          <p:cNvPicPr>
            <a:picLocks noChangeAspect="1" noChangeArrowheads="1"/>
          </p:cNvPicPr>
          <p:nvPr/>
        </p:nvPicPr>
        <p:blipFill>
          <a:blip r:embed="rId2" cstate="print"/>
          <a:srcRect/>
          <a:stretch>
            <a:fillRect/>
          </a:stretch>
        </p:blipFill>
        <p:spPr bwMode="auto">
          <a:xfrm>
            <a:off x="179388" y="188913"/>
            <a:ext cx="3954462" cy="2736850"/>
          </a:xfrm>
          <a:prstGeom prst="rect">
            <a:avLst/>
          </a:prstGeom>
          <a:noFill/>
          <a:ln w="9525">
            <a:noFill/>
            <a:miter lim="800000"/>
            <a:headEnd/>
            <a:tailEnd/>
          </a:ln>
        </p:spPr>
      </p:pic>
      <p:sp>
        <p:nvSpPr>
          <p:cNvPr id="13315" name="CasellaDiTesto 3"/>
          <p:cNvSpPr txBox="1">
            <a:spLocks noChangeArrowheads="1"/>
          </p:cNvSpPr>
          <p:nvPr/>
        </p:nvSpPr>
        <p:spPr bwMode="auto">
          <a:xfrm>
            <a:off x="179388" y="2997200"/>
            <a:ext cx="3960812" cy="400050"/>
          </a:xfrm>
          <a:prstGeom prst="rect">
            <a:avLst/>
          </a:prstGeom>
          <a:solidFill>
            <a:schemeClr val="accent1"/>
          </a:solidFill>
          <a:ln w="9525">
            <a:noFill/>
            <a:miter lim="800000"/>
            <a:headEnd/>
            <a:tailEnd/>
          </a:ln>
        </p:spPr>
        <p:txBody>
          <a:bodyPr>
            <a:spAutoFit/>
          </a:bodyPr>
          <a:lstStyle/>
          <a:p>
            <a:pPr algn="ctr"/>
            <a:r>
              <a:rPr lang="it-IT" sz="1000" b="1">
                <a:solidFill>
                  <a:srgbClr val="000099"/>
                </a:solidFill>
                <a:latin typeface="Times New Roman" pitchFamily="18" charset="0"/>
                <a:cs typeface="Times New Roman" pitchFamily="18" charset="0"/>
              </a:rPr>
              <a:t>Luca Signorelli - Dannati all’Inferno                                                             San Brizio (Cappella Nuova), Duomo di Orvieto (1499-1502)</a:t>
            </a:r>
          </a:p>
        </p:txBody>
      </p:sp>
      <p:sp>
        <p:nvSpPr>
          <p:cNvPr id="13316" name="CasellaDiTesto 5"/>
          <p:cNvSpPr txBox="1">
            <a:spLocks noChangeArrowheads="1"/>
          </p:cNvSpPr>
          <p:nvPr/>
        </p:nvSpPr>
        <p:spPr bwMode="auto">
          <a:xfrm>
            <a:off x="4427538" y="379413"/>
            <a:ext cx="4392612" cy="6002337"/>
          </a:xfrm>
          <a:prstGeom prst="rect">
            <a:avLst/>
          </a:prstGeom>
          <a:noFill/>
          <a:ln w="9525">
            <a:noFill/>
            <a:miter lim="800000"/>
            <a:headEnd/>
            <a:tailEnd/>
          </a:ln>
        </p:spPr>
        <p:txBody>
          <a:bodyPr>
            <a:spAutoFit/>
          </a:bodyPr>
          <a:lstStyle/>
          <a:p>
            <a:pPr algn="ctr"/>
            <a:r>
              <a:rPr lang="it-IT" sz="2400" dirty="0">
                <a:solidFill>
                  <a:srgbClr val="FFC000"/>
                </a:solidFill>
                <a:latin typeface="Times New Roman" pitchFamily="18" charset="0"/>
                <a:cs typeface="Times New Roman" pitchFamily="18" charset="0"/>
              </a:rPr>
              <a:t> La tendenza a peccare consiste  in un </a:t>
            </a:r>
            <a:r>
              <a:rPr lang="it-IT" sz="24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AMORE</a:t>
            </a:r>
            <a:r>
              <a:rPr lang="it-IT" sz="2400" dirty="0" smtClean="0">
                <a:solidFill>
                  <a:srgbClr val="FFC000"/>
                </a:solidFill>
                <a:latin typeface="Times New Roman" pitchFamily="18" charset="0"/>
                <a:cs typeface="Times New Roman" pitchFamily="18" charset="0"/>
              </a:rPr>
              <a:t> </a:t>
            </a:r>
            <a:r>
              <a:rPr lang="it-IT" sz="2400" dirty="0">
                <a:solidFill>
                  <a:srgbClr val="FFC000"/>
                </a:solidFill>
                <a:latin typeface="Times New Roman" pitchFamily="18" charset="0"/>
                <a:cs typeface="Times New Roman" pitchFamily="18" charset="0"/>
              </a:rPr>
              <a:t>rivolto verso ciò          che non ne è degno</a:t>
            </a:r>
          </a:p>
          <a:p>
            <a:r>
              <a:rPr lang="it-IT" sz="2400" dirty="0">
                <a:solidFill>
                  <a:srgbClr val="FFC000"/>
                </a:solidFill>
                <a:latin typeface="Times New Roman" pitchFamily="18" charset="0"/>
                <a:cs typeface="Times New Roman" pitchFamily="18" charset="0"/>
              </a:rPr>
              <a:t> </a:t>
            </a:r>
          </a:p>
          <a:p>
            <a:pPr>
              <a:buFont typeface="Wingdings" pitchFamily="2" charset="2"/>
              <a:buChar char="Ø"/>
            </a:pPr>
            <a:r>
              <a:rPr lang="it-IT" sz="2400" dirty="0">
                <a:solidFill>
                  <a:srgbClr val="FFC000"/>
                </a:solidFill>
                <a:latin typeface="Times New Roman" pitchFamily="18" charset="0"/>
                <a:cs typeface="Times New Roman" pitchFamily="18" charset="0"/>
              </a:rPr>
              <a:t> È un amore diretto verso beni terreni e non celesti e quindi  verso un oggetto sbagliato (</a:t>
            </a:r>
            <a:r>
              <a:rPr lang="it-IT" sz="2400" i="1" u="sng" dirty="0">
                <a:solidFill>
                  <a:srgbClr val="FFC000"/>
                </a:solidFill>
                <a:latin typeface="Times New Roman" pitchFamily="18" charset="0"/>
                <a:cs typeface="Times New Roman" pitchFamily="18" charset="0"/>
              </a:rPr>
              <a:t>malo</a:t>
            </a:r>
            <a:r>
              <a:rPr lang="it-IT" sz="2400" i="1" dirty="0">
                <a:solidFill>
                  <a:srgbClr val="FFC000"/>
                </a:solidFill>
                <a:latin typeface="Times New Roman" pitchFamily="18" charset="0"/>
                <a:cs typeface="Times New Roman" pitchFamily="18" charset="0"/>
              </a:rPr>
              <a:t> </a:t>
            </a:r>
            <a:r>
              <a:rPr lang="it-IT" sz="2400" i="1" u="sng" dirty="0">
                <a:solidFill>
                  <a:srgbClr val="FFC000"/>
                </a:solidFill>
                <a:latin typeface="Times New Roman" pitchFamily="18" charset="0"/>
                <a:cs typeface="Times New Roman" pitchFamily="18" charset="0"/>
              </a:rPr>
              <a:t>obietto</a:t>
            </a:r>
            <a:r>
              <a:rPr lang="it-IT" sz="2400" dirty="0">
                <a:solidFill>
                  <a:srgbClr val="FFC000"/>
                </a:solidFill>
                <a:latin typeface="Times New Roman" pitchFamily="18" charset="0"/>
                <a:cs typeface="Times New Roman" pitchFamily="18" charset="0"/>
              </a:rPr>
              <a:t>)</a:t>
            </a:r>
          </a:p>
          <a:p>
            <a:pPr>
              <a:buFont typeface="Wingdings" pitchFamily="2" charset="2"/>
              <a:buChar char="Ø"/>
            </a:pPr>
            <a:endParaRPr lang="it-IT" sz="2400" dirty="0">
              <a:solidFill>
                <a:srgbClr val="FFC000"/>
              </a:solidFill>
              <a:latin typeface="Times New Roman" pitchFamily="18" charset="0"/>
              <a:cs typeface="Times New Roman" pitchFamily="18" charset="0"/>
            </a:endParaRPr>
          </a:p>
          <a:p>
            <a:pPr>
              <a:buFont typeface="Wingdings" pitchFamily="2" charset="2"/>
              <a:buChar char="Ø"/>
            </a:pPr>
            <a:r>
              <a:rPr lang="it-IT" sz="2400" dirty="0">
                <a:solidFill>
                  <a:srgbClr val="FFC000"/>
                </a:solidFill>
                <a:latin typeface="Times New Roman" pitchFamily="18" charset="0"/>
                <a:cs typeface="Times New Roman" pitchFamily="18" charset="0"/>
              </a:rPr>
              <a:t> È un amore indirizzato verso Dio, vero bene, ma troppo debolmente (</a:t>
            </a:r>
            <a:r>
              <a:rPr lang="it-IT" sz="2400" i="1" u="sng" dirty="0">
                <a:solidFill>
                  <a:srgbClr val="FFC000"/>
                </a:solidFill>
                <a:latin typeface="Times New Roman" pitchFamily="18" charset="0"/>
                <a:cs typeface="Times New Roman" pitchFamily="18" charset="0"/>
              </a:rPr>
              <a:t>poco vigore</a:t>
            </a:r>
            <a:r>
              <a:rPr lang="it-IT" sz="2400" dirty="0">
                <a:solidFill>
                  <a:srgbClr val="FFC000"/>
                </a:solidFill>
                <a:latin typeface="Times New Roman" pitchFamily="18" charset="0"/>
                <a:cs typeface="Times New Roman" pitchFamily="18" charset="0"/>
              </a:rPr>
              <a:t>)</a:t>
            </a:r>
          </a:p>
          <a:p>
            <a:r>
              <a:rPr lang="it-IT" sz="2400" dirty="0">
                <a:solidFill>
                  <a:srgbClr val="FFC000"/>
                </a:solidFill>
                <a:latin typeface="Times New Roman" pitchFamily="18" charset="0"/>
                <a:cs typeface="Times New Roman" pitchFamily="18" charset="0"/>
              </a:rPr>
              <a:t> </a:t>
            </a:r>
          </a:p>
          <a:p>
            <a:pPr>
              <a:buFont typeface="Wingdings" pitchFamily="2" charset="2"/>
              <a:buChar char="Ø"/>
            </a:pPr>
            <a:r>
              <a:rPr lang="it-IT" sz="2400" dirty="0">
                <a:solidFill>
                  <a:srgbClr val="FFC000"/>
                </a:solidFill>
                <a:latin typeface="Times New Roman" pitchFamily="18" charset="0"/>
                <a:cs typeface="Times New Roman" pitchFamily="18" charset="0"/>
              </a:rPr>
              <a:t> È un amore verso i beni terreni superiore all’amore verso Dio (</a:t>
            </a:r>
            <a:r>
              <a:rPr lang="it-IT" sz="2400" i="1" u="sng" dirty="0">
                <a:solidFill>
                  <a:srgbClr val="FFC000"/>
                </a:solidFill>
                <a:latin typeface="Times New Roman" pitchFamily="18" charset="0"/>
                <a:cs typeface="Times New Roman" pitchFamily="18" charset="0"/>
              </a:rPr>
              <a:t>troppo vigore</a:t>
            </a:r>
            <a:r>
              <a:rPr lang="it-IT" sz="2400" dirty="0">
                <a:solidFill>
                  <a:srgbClr val="FFC000"/>
                </a:solidFill>
                <a:latin typeface="Times New Roman" pitchFamily="18" charset="0"/>
                <a:cs typeface="Times New Roman" pitchFamily="18" charset="0"/>
              </a:rPr>
              <a:t>)</a:t>
            </a:r>
          </a:p>
        </p:txBody>
      </p:sp>
      <p:sp>
        <p:nvSpPr>
          <p:cNvPr id="7" name="CasellaDiTesto 6"/>
          <p:cNvSpPr txBox="1"/>
          <p:nvPr/>
        </p:nvSpPr>
        <p:spPr>
          <a:xfrm>
            <a:off x="179512" y="4255928"/>
            <a:ext cx="4176464" cy="1477328"/>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fontAlgn="auto">
              <a:spcBef>
                <a:spcPts val="0"/>
              </a:spcBef>
              <a:spcAft>
                <a:spcPts val="0"/>
              </a:spcAft>
              <a:defRPr/>
            </a:pPr>
            <a:r>
              <a:rPr lang="it-IT" b="1" dirty="0">
                <a:latin typeface="Times New Roman" pitchFamily="18" charset="0"/>
                <a:cs typeface="Times New Roman" pitchFamily="18" charset="0"/>
              </a:rPr>
              <a:t>Lo naturale è sempre </a:t>
            </a:r>
            <a:r>
              <a:rPr lang="it-IT" b="1" dirty="0" err="1">
                <a:latin typeface="Times New Roman" pitchFamily="18" charset="0"/>
                <a:cs typeface="Times New Roman" pitchFamily="18" charset="0"/>
              </a:rPr>
              <a:t>sanza</a:t>
            </a:r>
            <a:r>
              <a:rPr lang="it-IT" b="1" dirty="0">
                <a:latin typeface="Times New Roman" pitchFamily="18" charset="0"/>
                <a:cs typeface="Times New Roman" pitchFamily="18" charset="0"/>
              </a:rPr>
              <a:t> errore,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ma l’altro </a:t>
            </a:r>
            <a:r>
              <a:rPr lang="it-IT" b="1" dirty="0" err="1">
                <a:latin typeface="Times New Roman" pitchFamily="18" charset="0"/>
                <a:cs typeface="Times New Roman" pitchFamily="18" charset="0"/>
              </a:rPr>
              <a:t>puote</a:t>
            </a:r>
            <a:r>
              <a:rPr lang="it-IT" b="1" dirty="0">
                <a:latin typeface="Times New Roman" pitchFamily="18" charset="0"/>
                <a:cs typeface="Times New Roman" pitchFamily="18" charset="0"/>
              </a:rPr>
              <a:t> errar per malo obietto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o per troppo o per poco di vigore. </a:t>
            </a:r>
          </a:p>
          <a:p>
            <a:pPr fontAlgn="auto">
              <a:spcBef>
                <a:spcPts val="0"/>
              </a:spcBef>
              <a:spcAft>
                <a:spcPts val="0"/>
              </a:spcAft>
              <a:defRPr/>
            </a:pPr>
            <a:endParaRPr lang="it-IT" dirty="0">
              <a:latin typeface="+mj-lt"/>
            </a:endParaRPr>
          </a:p>
          <a:p>
            <a:pPr fontAlgn="auto">
              <a:spcBef>
                <a:spcPts val="0"/>
              </a:spcBef>
              <a:spcAft>
                <a:spcPts val="0"/>
              </a:spcAft>
              <a:defRPr/>
            </a:pPr>
            <a:r>
              <a:rPr lang="it-IT" dirty="0">
                <a:latin typeface="+mj-lt"/>
              </a:rPr>
              <a:t>Purgatorio XVII, 94-96</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Maometto all'Inferno"/>
          <p:cNvPicPr>
            <a:picLocks noChangeAspect="1" noChangeArrowheads="1"/>
          </p:cNvPicPr>
          <p:nvPr/>
        </p:nvPicPr>
        <p:blipFill>
          <a:blip r:embed="rId2" cstate="print"/>
          <a:srcRect/>
          <a:stretch>
            <a:fillRect/>
          </a:stretch>
        </p:blipFill>
        <p:spPr bwMode="auto">
          <a:xfrm>
            <a:off x="287338" y="173038"/>
            <a:ext cx="2700337" cy="2392362"/>
          </a:xfrm>
          <a:prstGeom prst="rect">
            <a:avLst/>
          </a:prstGeom>
          <a:noFill/>
          <a:ln w="9525">
            <a:noFill/>
            <a:miter lim="800000"/>
            <a:headEnd/>
            <a:tailEnd/>
          </a:ln>
        </p:spPr>
      </p:pic>
      <p:sp>
        <p:nvSpPr>
          <p:cNvPr id="87043" name="CasellaDiTesto 5"/>
          <p:cNvSpPr txBox="1">
            <a:spLocks noChangeArrowheads="1"/>
          </p:cNvSpPr>
          <p:nvPr/>
        </p:nvSpPr>
        <p:spPr bwMode="auto">
          <a:xfrm>
            <a:off x="280988" y="2605088"/>
            <a:ext cx="2087562" cy="246062"/>
          </a:xfrm>
          <a:prstGeom prst="rect">
            <a:avLst/>
          </a:prstGeom>
          <a:solidFill>
            <a:schemeClr val="accent1"/>
          </a:solidFill>
          <a:ln w="9525">
            <a:noFill/>
            <a:miter lim="800000"/>
            <a:headEnd/>
            <a:tailEnd/>
          </a:ln>
        </p:spPr>
        <p:txBody>
          <a:bodyPr>
            <a:spAutoFit/>
          </a:bodyPr>
          <a:lstStyle/>
          <a:p>
            <a:pPr algn="ctr"/>
            <a:r>
              <a:rPr lang="it-IT" sz="1000" b="1">
                <a:solidFill>
                  <a:srgbClr val="000099"/>
                </a:solidFill>
                <a:latin typeface="Constantia" pitchFamily="18" charset="0"/>
              </a:rPr>
              <a:t>Giovanni da Modena (1410 ca.)</a:t>
            </a:r>
          </a:p>
        </p:txBody>
      </p:sp>
      <p:sp>
        <p:nvSpPr>
          <p:cNvPr id="87044" name="CasellaDiTesto 1"/>
          <p:cNvSpPr txBox="1">
            <a:spLocks noChangeArrowheads="1"/>
          </p:cNvSpPr>
          <p:nvPr/>
        </p:nvSpPr>
        <p:spPr bwMode="auto">
          <a:xfrm>
            <a:off x="323850" y="188913"/>
            <a:ext cx="8712200" cy="5262562"/>
          </a:xfrm>
          <a:prstGeom prst="rect">
            <a:avLst/>
          </a:prstGeom>
          <a:noFill/>
          <a:ln w="9525">
            <a:noFill/>
            <a:miter lim="800000"/>
            <a:headEnd/>
            <a:tailEnd/>
          </a:ln>
        </p:spPr>
        <p:txBody>
          <a:bodyPr>
            <a:spAutoFit/>
          </a:bodyPr>
          <a:lstStyle/>
          <a:p>
            <a:r>
              <a:rPr lang="it-IT" sz="2400">
                <a:solidFill>
                  <a:srgbClr val="FFC000"/>
                </a:solidFill>
                <a:latin typeface="Times New Roman" pitchFamily="18" charset="0"/>
                <a:cs typeface="Times New Roman" pitchFamily="18" charset="0"/>
              </a:rPr>
              <a:t>                                     Dante vede un dannato che avanza ed è </a:t>
            </a:r>
          </a:p>
          <a:p>
            <a:r>
              <a:rPr lang="it-IT" sz="2400">
                <a:solidFill>
                  <a:srgbClr val="FFC000"/>
                </a:solidFill>
                <a:latin typeface="Times New Roman" pitchFamily="18" charset="0"/>
                <a:cs typeface="Times New Roman" pitchFamily="18" charset="0"/>
              </a:rPr>
              <a:t>                                     tagliato dal mento sino all’ano,  proprio            </a:t>
            </a:r>
          </a:p>
          <a:p>
            <a:r>
              <a:rPr lang="it-IT" sz="2400">
                <a:solidFill>
                  <a:srgbClr val="FFC000"/>
                </a:solidFill>
                <a:latin typeface="Times New Roman" pitchFamily="18" charset="0"/>
                <a:cs typeface="Times New Roman" pitchFamily="18" charset="0"/>
              </a:rPr>
              <a:t>                                     come una botte che ha perso le doghe del </a:t>
            </a:r>
          </a:p>
          <a:p>
            <a:r>
              <a:rPr lang="it-IT" sz="2400">
                <a:solidFill>
                  <a:srgbClr val="FFC000"/>
                </a:solidFill>
                <a:latin typeface="Times New Roman" pitchFamily="18" charset="0"/>
                <a:cs typeface="Times New Roman" pitchFamily="18" charset="0"/>
              </a:rPr>
              <a:t>                                     fondo: le interiora gli pendono tra le gambe e </a:t>
            </a:r>
          </a:p>
          <a:p>
            <a:r>
              <a:rPr lang="it-IT" sz="2400">
                <a:solidFill>
                  <a:srgbClr val="FFC000"/>
                </a:solidFill>
                <a:latin typeface="Times New Roman" pitchFamily="18" charset="0"/>
                <a:cs typeface="Times New Roman" pitchFamily="18" charset="0"/>
              </a:rPr>
              <a:t>                                     sono visibili il cuore e lo stomaco                                   </a:t>
            </a:r>
          </a:p>
          <a:p>
            <a:r>
              <a:rPr lang="it-IT" sz="2400">
                <a:solidFill>
                  <a:srgbClr val="FFC000"/>
                </a:solidFill>
                <a:latin typeface="Times New Roman" pitchFamily="18" charset="0"/>
                <a:cs typeface="Times New Roman" pitchFamily="18" charset="0"/>
              </a:rPr>
              <a:t>                               </a:t>
            </a:r>
          </a:p>
          <a:p>
            <a:r>
              <a:rPr lang="it-IT" sz="2400">
                <a:solidFill>
                  <a:srgbClr val="FFC000"/>
                </a:solidFill>
                <a:latin typeface="Times New Roman" pitchFamily="18" charset="0"/>
                <a:cs typeface="Times New Roman" pitchFamily="18" charset="0"/>
              </a:rPr>
              <a:t>                                     Il poeta lo osserva e lui si apre il petto con le </a:t>
            </a:r>
          </a:p>
          <a:p>
            <a:r>
              <a:rPr lang="it-IT" sz="2400">
                <a:solidFill>
                  <a:srgbClr val="FFC000"/>
                </a:solidFill>
                <a:latin typeface="Times New Roman" pitchFamily="18" charset="0"/>
                <a:cs typeface="Times New Roman" pitchFamily="18" charset="0"/>
              </a:rPr>
              <a:t>                                     mani e lo invita a guardare bene: si presenta come Maometto e indica il dannato che lo precede come Alì, tagliato dal mento alla fronte</a:t>
            </a:r>
          </a:p>
          <a:p>
            <a:endParaRPr lang="it-IT" sz="2400">
              <a:solidFill>
                <a:srgbClr val="FFC000"/>
              </a:solidFill>
              <a:latin typeface="Times New Roman" pitchFamily="18" charset="0"/>
              <a:cs typeface="Times New Roman" pitchFamily="18" charset="0"/>
            </a:endParaRPr>
          </a:p>
          <a:p>
            <a:r>
              <a:rPr lang="it-IT" sz="2400">
                <a:solidFill>
                  <a:srgbClr val="FFC000"/>
                </a:solidFill>
                <a:latin typeface="Times New Roman" pitchFamily="18" charset="0"/>
                <a:cs typeface="Times New Roman" pitchFamily="18" charset="0"/>
              </a:rPr>
              <a:t>Come essi divisero le genti adesso il loro corpo è diviso da diavoli armati di spada, che rinnovano le loro mutilazioni ogni volta che                   si rimarginano ad ogni giro della bolgia (il contrappasso è chiaro)</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9388" y="2247900"/>
            <a:ext cx="8713787" cy="4462463"/>
          </a:xfrm>
          <a:prstGeom prst="rect">
            <a:avLst/>
          </a:prstGeom>
          <a:noFill/>
        </p:spPr>
        <p:txBody>
          <a:bodyPr>
            <a:spAutoFit/>
          </a:bodyPr>
          <a:lstStyle/>
          <a:p>
            <a:pPr algn="ctr" fontAlgn="auto">
              <a:spcBef>
                <a:spcPts val="0"/>
              </a:spcBef>
              <a:spcAft>
                <a:spcPts val="0"/>
              </a:spcAft>
              <a:defRPr/>
            </a:pPr>
            <a:r>
              <a:rPr lang="it-IT" sz="2400" u="sng"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Falsari di metalli</a:t>
            </a:r>
          </a:p>
          <a:p>
            <a:pPr fontAlgn="auto">
              <a:spcBef>
                <a:spcPts val="0"/>
              </a:spcBef>
              <a:spcAft>
                <a:spcPts val="0"/>
              </a:spcAft>
              <a:defRPr/>
            </a:pPr>
            <a:r>
              <a:rPr lang="it-IT" sz="2400" dirty="0">
                <a:solidFill>
                  <a:srgbClr val="FFC000"/>
                </a:solidFill>
                <a:latin typeface="Times New Roman" pitchFamily="18" charset="0"/>
                <a:cs typeface="Times New Roman" pitchFamily="18" charset="0"/>
              </a:rPr>
              <a:t>Sono colpiti dalla scabbia</a:t>
            </a:r>
            <a:endParaRPr lang="it-IT" sz="2000" dirty="0">
              <a:solidFill>
                <a:srgbClr val="FFC000"/>
              </a:solidFill>
              <a:latin typeface="Arial" pitchFamily="34" charset="0"/>
              <a:cs typeface="Arial" pitchFamily="34" charset="0"/>
            </a:endParaRPr>
          </a:p>
          <a:p>
            <a:pPr algn="ctr" fontAlgn="auto">
              <a:spcBef>
                <a:spcPts val="0"/>
              </a:spcBef>
              <a:spcAft>
                <a:spcPts val="0"/>
              </a:spcAft>
              <a:defRPr/>
            </a:pPr>
            <a:r>
              <a:rPr lang="it-IT" sz="2400" u="sng"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Falsari di persona</a:t>
            </a:r>
          </a:p>
          <a:p>
            <a:pPr fontAlgn="auto">
              <a:spcBef>
                <a:spcPts val="0"/>
              </a:spcBef>
              <a:spcAft>
                <a:spcPts val="0"/>
              </a:spcAft>
              <a:defRPr/>
            </a:pPr>
            <a:r>
              <a:rPr lang="it-IT" sz="2400" dirty="0">
                <a:solidFill>
                  <a:srgbClr val="FFC000"/>
                </a:solidFill>
                <a:latin typeface="Times New Roman" pitchFamily="18" charset="0"/>
                <a:cs typeface="Times New Roman" pitchFamily="18" charset="0"/>
              </a:rPr>
              <a:t>Si addentano tra loro</a:t>
            </a:r>
            <a:endParaRPr lang="it-IT" sz="2000" dirty="0">
              <a:solidFill>
                <a:srgbClr val="FFC000"/>
              </a:solidFill>
              <a:latin typeface="Arial" pitchFamily="34" charset="0"/>
              <a:cs typeface="Arial" pitchFamily="34" charset="0"/>
            </a:endParaRPr>
          </a:p>
          <a:p>
            <a:pPr algn="ctr" fontAlgn="auto">
              <a:spcBef>
                <a:spcPts val="0"/>
              </a:spcBef>
              <a:spcAft>
                <a:spcPts val="0"/>
              </a:spcAft>
              <a:defRPr/>
            </a:pPr>
            <a:r>
              <a:rPr lang="it-IT" sz="2400" dirty="0">
                <a:solidFill>
                  <a:srgbClr val="FFC000"/>
                </a:solidFill>
                <a:latin typeface="Times New Roman" pitchFamily="18" charset="0"/>
                <a:cs typeface="Times New Roman" pitchFamily="18" charset="0"/>
              </a:rPr>
              <a:t> </a:t>
            </a:r>
            <a:r>
              <a:rPr lang="it-IT" sz="2400" u="sng"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Falsari di monete</a:t>
            </a:r>
          </a:p>
          <a:p>
            <a:pPr fontAlgn="auto">
              <a:spcBef>
                <a:spcPts val="0"/>
              </a:spcBef>
              <a:spcAft>
                <a:spcPts val="0"/>
              </a:spcAft>
              <a:defRPr/>
            </a:pPr>
            <a:r>
              <a:rPr lang="it-IT" sz="2400" dirty="0">
                <a:solidFill>
                  <a:srgbClr val="FFC000"/>
                </a:solidFill>
                <a:latin typeface="Times New Roman" pitchFamily="18" charset="0"/>
                <a:cs typeface="Times New Roman" pitchFamily="18" charset="0"/>
              </a:rPr>
              <a:t>Sono tormentati dalla sete</a:t>
            </a:r>
            <a:endParaRPr lang="it-IT" sz="2000" dirty="0">
              <a:solidFill>
                <a:srgbClr val="FFC000"/>
              </a:solidFill>
              <a:latin typeface="Times New Roman" pitchFamily="18" charset="0"/>
              <a:cs typeface="Times New Roman" pitchFamily="18" charset="0"/>
            </a:endParaRPr>
          </a:p>
          <a:p>
            <a:pPr algn="ctr" fontAlgn="auto">
              <a:spcBef>
                <a:spcPts val="0"/>
              </a:spcBef>
              <a:spcAft>
                <a:spcPts val="0"/>
              </a:spcAft>
              <a:defRPr/>
            </a:pPr>
            <a:r>
              <a:rPr lang="it-IT" sz="2400" u="sng"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Falsari di parole</a:t>
            </a:r>
          </a:p>
          <a:p>
            <a:pPr fontAlgn="auto">
              <a:spcBef>
                <a:spcPts val="0"/>
              </a:spcBef>
              <a:spcAft>
                <a:spcPts val="0"/>
              </a:spcAft>
              <a:defRPr/>
            </a:pPr>
            <a:r>
              <a:rPr lang="it-IT" sz="2400" dirty="0">
                <a:solidFill>
                  <a:srgbClr val="FFC000"/>
                </a:solidFill>
                <a:latin typeface="Times New Roman" pitchFamily="18" charset="0"/>
                <a:cs typeface="Times New Roman" pitchFamily="18" charset="0"/>
              </a:rPr>
              <a:t>Sono colpiti da febbre altissima</a:t>
            </a:r>
            <a:endParaRPr lang="it-IT" sz="2000" dirty="0">
              <a:solidFill>
                <a:srgbClr val="FFC000"/>
              </a:solidFill>
              <a:latin typeface="Arial" pitchFamily="34" charset="0"/>
              <a:cs typeface="Arial" pitchFamily="34" charset="0"/>
              <a:sym typeface="Symbol"/>
            </a:endParaRPr>
          </a:p>
          <a:p>
            <a:pPr fontAlgn="auto">
              <a:spcBef>
                <a:spcPts val="0"/>
              </a:spcBef>
              <a:spcAft>
                <a:spcPts val="0"/>
              </a:spcAft>
              <a:defRPr/>
            </a:pPr>
            <a:endParaRPr lang="it-IT" sz="2000" dirty="0">
              <a:solidFill>
                <a:srgbClr val="FFC000"/>
              </a:solidFill>
              <a:latin typeface="Arial" pitchFamily="34" charset="0"/>
              <a:cs typeface="Arial" pitchFamily="34" charset="0"/>
              <a:sym typeface="Symbol"/>
            </a:endParaRPr>
          </a:p>
          <a:p>
            <a:pPr fontAlgn="auto">
              <a:spcBef>
                <a:spcPts val="0"/>
              </a:spcBef>
              <a:spcAft>
                <a:spcPts val="0"/>
              </a:spcAft>
              <a:defRPr/>
            </a:pPr>
            <a:endParaRPr lang="it-IT" sz="2400" dirty="0">
              <a:solidFill>
                <a:srgbClr val="FFC000"/>
              </a:solidFill>
              <a:latin typeface="Times New Roman" pitchFamily="18" charset="0"/>
              <a:cs typeface="Times New Roman" pitchFamily="18" charset="0"/>
              <a:sym typeface="Symbol"/>
            </a:endParaRPr>
          </a:p>
          <a:p>
            <a:pPr fontAlgn="auto">
              <a:spcBef>
                <a:spcPts val="0"/>
              </a:spcBef>
              <a:spcAft>
                <a:spcPts val="0"/>
              </a:spcAft>
              <a:defRPr/>
            </a:pPr>
            <a:r>
              <a:rPr lang="it-IT" sz="2400" dirty="0">
                <a:solidFill>
                  <a:srgbClr val="FFC000"/>
                </a:solidFill>
                <a:latin typeface="Times New Roman" pitchFamily="18" charset="0"/>
                <a:cs typeface="Times New Roman" pitchFamily="18" charset="0"/>
                <a:sym typeface="Symbol"/>
              </a:rPr>
              <a:t>C</a:t>
            </a:r>
            <a:r>
              <a:rPr lang="it-IT" sz="2400" dirty="0">
                <a:solidFill>
                  <a:srgbClr val="FFC000"/>
                </a:solidFill>
                <a:latin typeface="Times New Roman" pitchFamily="18" charset="0"/>
                <a:cs typeface="Times New Roman" pitchFamily="18" charset="0"/>
              </a:rPr>
              <a:t>ome i falsari alterarono la materia o le loro sembianze, così adesso sono alterati dalle malattie</a:t>
            </a:r>
            <a:endParaRPr lang="it-IT" sz="2400" dirty="0">
              <a:latin typeface="Times New Roman" pitchFamily="18" charset="0"/>
              <a:cs typeface="Times New Roman" pitchFamily="18" charset="0"/>
            </a:endParaRPr>
          </a:p>
        </p:txBody>
      </p:sp>
      <p:pic>
        <p:nvPicPr>
          <p:cNvPr id="88067" name="Picture 2" descr="http://www.google.it/url?sa=i&amp;source=images&amp;cd=&amp;docid=shTRayBbKRprPM&amp;tbnid=io4hdnS9j9lRnM:&amp;ved=0CAUQjBwwAA&amp;url=http%3A%2F%2Fupload.wikimedia.org%2Fwikipedia%2Fcommons%2Fthumb%2F6%2F63%2FInf._30_Giovanni_di_Paolo_(c.1403%25E2%2580%25931483).jpg%2F300px-Inf._30_Giovanni_di_Paolo_(c.1403%25E2%2580%25931483).jpg&amp;ei=_cqcUprhJJOO7QbKyoGYCg&amp;psig=AFQjCNG9pzoCdS0kusptzSU8Za-J9kjP_g&amp;ust=1386093693647848"/>
          <p:cNvPicPr>
            <a:picLocks noChangeAspect="1" noChangeArrowheads="1"/>
          </p:cNvPicPr>
          <p:nvPr/>
        </p:nvPicPr>
        <p:blipFill>
          <a:blip r:embed="rId2" cstate="print"/>
          <a:srcRect/>
          <a:stretch>
            <a:fillRect/>
          </a:stretch>
        </p:blipFill>
        <p:spPr bwMode="auto">
          <a:xfrm>
            <a:off x="179388" y="188913"/>
            <a:ext cx="3168650" cy="1679575"/>
          </a:xfrm>
          <a:prstGeom prst="rect">
            <a:avLst/>
          </a:prstGeom>
          <a:noFill/>
          <a:ln w="9525">
            <a:noFill/>
            <a:miter lim="800000"/>
            <a:headEnd/>
            <a:tailEnd/>
          </a:ln>
        </p:spPr>
      </p:pic>
      <p:sp>
        <p:nvSpPr>
          <p:cNvPr id="4" name="CasellaDiTesto 3"/>
          <p:cNvSpPr txBox="1"/>
          <p:nvPr/>
        </p:nvSpPr>
        <p:spPr>
          <a:xfrm>
            <a:off x="179388" y="1885950"/>
            <a:ext cx="2447925" cy="247650"/>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err="1">
                <a:solidFill>
                  <a:srgbClr val="000099"/>
                </a:solidFill>
                <a:latin typeface="+mn-lt"/>
                <a:cs typeface="+mn-cs"/>
              </a:rPr>
              <a:t>Priamo</a:t>
            </a:r>
            <a:r>
              <a:rPr lang="it-IT" sz="1000" b="1" dirty="0">
                <a:solidFill>
                  <a:srgbClr val="000099"/>
                </a:solidFill>
                <a:latin typeface="+mn-lt"/>
                <a:cs typeface="+mn-cs"/>
              </a:rPr>
              <a:t> della Quercia (XV sec.)</a:t>
            </a:r>
          </a:p>
        </p:txBody>
      </p:sp>
      <p:sp>
        <p:nvSpPr>
          <p:cNvPr id="88069" name="CasellaDiTesto 4"/>
          <p:cNvSpPr txBox="1">
            <a:spLocks noChangeArrowheads="1"/>
          </p:cNvSpPr>
          <p:nvPr/>
        </p:nvSpPr>
        <p:spPr bwMode="auto">
          <a:xfrm>
            <a:off x="3708400" y="333375"/>
            <a:ext cx="4895850" cy="1384300"/>
          </a:xfrm>
          <a:prstGeom prst="rect">
            <a:avLst/>
          </a:prstGeom>
          <a:noFill/>
          <a:ln w="9525">
            <a:noFill/>
            <a:miter lim="800000"/>
            <a:headEnd/>
            <a:tailEnd/>
          </a:ln>
        </p:spPr>
        <p:txBody>
          <a:bodyPr>
            <a:spAutoFit/>
          </a:bodyPr>
          <a:lstStyle/>
          <a:p>
            <a:pPr algn="ctr"/>
            <a:r>
              <a:rPr lang="it-IT" sz="2800" b="1">
                <a:solidFill>
                  <a:srgbClr val="FFC000"/>
                </a:solidFill>
                <a:latin typeface="Times New Roman" pitchFamily="18" charset="0"/>
                <a:cs typeface="Times New Roman" pitchFamily="18" charset="0"/>
              </a:rPr>
              <a:t>X BOLGIA                                                       </a:t>
            </a:r>
          </a:p>
          <a:p>
            <a:pPr algn="ctr"/>
            <a:endParaRPr lang="it-IT" sz="2800" b="1">
              <a:solidFill>
                <a:srgbClr val="FFC000"/>
              </a:solidFill>
              <a:latin typeface="Times New Roman" pitchFamily="18" charset="0"/>
              <a:cs typeface="Times New Roman" pitchFamily="18" charset="0"/>
            </a:endParaRPr>
          </a:p>
          <a:p>
            <a:pPr algn="ctr"/>
            <a:r>
              <a:rPr lang="it-IT" sz="2800" b="1">
                <a:solidFill>
                  <a:srgbClr val="FFC000"/>
                </a:solidFill>
                <a:latin typeface="Times New Roman" pitchFamily="18" charset="0"/>
                <a:cs typeface="Times New Roman" pitchFamily="18" charset="0"/>
              </a:rPr>
              <a:t>FALSARI</a:t>
            </a:r>
          </a:p>
        </p:txBody>
      </p:sp>
      <p:pic>
        <p:nvPicPr>
          <p:cNvPr id="88070" name="Picture 2" descr="Picture"/>
          <p:cNvPicPr>
            <a:picLocks noChangeAspect="1" noChangeArrowheads="1"/>
          </p:cNvPicPr>
          <p:nvPr/>
        </p:nvPicPr>
        <p:blipFill>
          <a:blip r:embed="rId3" cstate="print"/>
          <a:srcRect/>
          <a:stretch>
            <a:fillRect/>
          </a:stretch>
        </p:blipFill>
        <p:spPr bwMode="auto">
          <a:xfrm>
            <a:off x="6443663" y="2190750"/>
            <a:ext cx="2447925" cy="3038475"/>
          </a:xfrm>
          <a:prstGeom prst="rect">
            <a:avLst/>
          </a:prstGeom>
          <a:noFill/>
          <a:ln w="9525">
            <a:noFill/>
            <a:miter lim="800000"/>
            <a:headEnd/>
            <a:tailEnd/>
          </a:ln>
        </p:spPr>
      </p:pic>
      <p:sp>
        <p:nvSpPr>
          <p:cNvPr id="88071" name="CasellaDiTesto 6"/>
          <p:cNvSpPr txBox="1">
            <a:spLocks noChangeArrowheads="1"/>
          </p:cNvSpPr>
          <p:nvPr/>
        </p:nvSpPr>
        <p:spPr bwMode="auto">
          <a:xfrm>
            <a:off x="6804025" y="5229225"/>
            <a:ext cx="2089150" cy="246063"/>
          </a:xfrm>
          <a:prstGeom prst="rect">
            <a:avLst/>
          </a:prstGeom>
          <a:solidFill>
            <a:schemeClr val="accent1"/>
          </a:solidFill>
          <a:ln w="9525">
            <a:noFill/>
            <a:miter lim="800000"/>
            <a:headEnd/>
            <a:tailEnd/>
          </a:ln>
        </p:spPr>
        <p:txBody>
          <a:bodyPr>
            <a:spAutoFit/>
          </a:bodyPr>
          <a:lstStyle/>
          <a:p>
            <a:pPr algn="ctr" eaLnBrk="0" fontAlgn="t" hangingPunct="0"/>
            <a:r>
              <a:rPr lang="it-IT" sz="1000" b="1">
                <a:solidFill>
                  <a:srgbClr val="000099"/>
                </a:solidFill>
                <a:latin typeface="Constantia" pitchFamily="18" charset="0"/>
              </a:rPr>
              <a:t>W.A. Bouguereau, I falsari</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2"/>
          <p:cNvSpPr txBox="1">
            <a:spLocks/>
          </p:cNvSpPr>
          <p:nvPr/>
        </p:nvSpPr>
        <p:spPr>
          <a:xfrm>
            <a:off x="3635896" y="476672"/>
            <a:ext cx="5328592" cy="1152128"/>
          </a:xfrm>
          <a:prstGeom prst="rect">
            <a:avLst/>
          </a:prstGeom>
        </p:spPr>
        <p:txBody>
          <a:bodyPr/>
          <a:lstStyle/>
          <a:p>
            <a:pPr algn="ctr" fontAlgn="auto">
              <a:spcAft>
                <a:spcPts val="0"/>
              </a:spcAft>
              <a:defRPr/>
            </a:pPr>
            <a:r>
              <a:rPr lang="it-IT" sz="3200" b="1" spc="-100" dirty="0">
                <a:ln w="3200">
                  <a:solidFill>
                    <a:schemeClr val="bg2">
                      <a:shade val="75000"/>
                      <a:alpha val="25000"/>
                    </a:schemeClr>
                  </a:solidFill>
                  <a:prstDash val="solid"/>
                  <a:round/>
                </a:ln>
                <a:solidFill>
                  <a:srgbClr val="FFC000"/>
                </a:solidFill>
                <a:effectLst>
                  <a:innerShdw blurRad="50800" dist="25400" dir="13500000">
                    <a:prstClr val="black">
                      <a:alpha val="70000"/>
                    </a:prstClr>
                  </a:innerShdw>
                </a:effectLst>
                <a:latin typeface="Times New Roman" pitchFamily="18" charset="0"/>
                <a:ea typeface="+mj-ea"/>
                <a:cs typeface="Times New Roman" pitchFamily="18" charset="0"/>
              </a:rPr>
              <a:t>IX </a:t>
            </a:r>
            <a:r>
              <a:rPr lang="it-IT" sz="3200" b="1" spc="-100" dirty="0" smtClean="0">
                <a:ln w="3200">
                  <a:solidFill>
                    <a:schemeClr val="bg2">
                      <a:shade val="75000"/>
                      <a:alpha val="25000"/>
                    </a:schemeClr>
                  </a:solidFill>
                  <a:prstDash val="solid"/>
                  <a:round/>
                </a:ln>
                <a:solidFill>
                  <a:srgbClr val="FFC000"/>
                </a:solidFill>
                <a:effectLst>
                  <a:innerShdw blurRad="50800" dist="25400" dir="13500000">
                    <a:prstClr val="black">
                      <a:alpha val="70000"/>
                    </a:prstClr>
                  </a:innerShdw>
                </a:effectLst>
                <a:latin typeface="Times New Roman" pitchFamily="18" charset="0"/>
                <a:ea typeface="+mj-ea"/>
                <a:cs typeface="Times New Roman" pitchFamily="18" charset="0"/>
              </a:rPr>
              <a:t>CERCHIO </a:t>
            </a:r>
            <a:r>
              <a:rPr lang="it-IT" sz="3200" spc="-100" dirty="0" smtClean="0">
                <a:ln w="3200">
                  <a:solidFill>
                    <a:schemeClr val="bg2">
                      <a:shade val="75000"/>
                      <a:alpha val="25000"/>
                    </a:schemeClr>
                  </a:solidFill>
                  <a:prstDash val="solid"/>
                  <a:round/>
                </a:ln>
                <a:solidFill>
                  <a:srgbClr val="FFC000"/>
                </a:solidFill>
                <a:effectLst>
                  <a:innerShdw blurRad="50800" dist="25400" dir="13500000">
                    <a:prstClr val="black">
                      <a:alpha val="70000"/>
                    </a:prstClr>
                  </a:innerShdw>
                </a:effectLst>
                <a:latin typeface="Times New Roman" pitchFamily="18" charset="0"/>
                <a:ea typeface="+mj-ea"/>
                <a:cs typeface="Times New Roman" pitchFamily="18" charset="0"/>
              </a:rPr>
              <a:t>(COCITO)                    </a:t>
            </a:r>
            <a:r>
              <a:rPr lang="it-IT" sz="3200" b="1" spc="-100" dirty="0">
                <a:ln w="3200">
                  <a:solidFill>
                    <a:schemeClr val="bg2">
                      <a:shade val="75000"/>
                      <a:alpha val="25000"/>
                    </a:schemeClr>
                  </a:solidFill>
                  <a:prstDash val="solid"/>
                  <a:round/>
                </a:ln>
                <a:solidFill>
                  <a:srgbClr val="FFC000"/>
                </a:solidFill>
                <a:effectLst>
                  <a:innerShdw blurRad="50800" dist="25400" dir="13500000">
                    <a:prstClr val="black">
                      <a:alpha val="70000"/>
                    </a:prstClr>
                  </a:innerShdw>
                </a:effectLst>
                <a:latin typeface="Times New Roman" pitchFamily="18" charset="0"/>
                <a:ea typeface="+mj-ea"/>
                <a:cs typeface="Times New Roman" pitchFamily="18" charset="0"/>
              </a:rPr>
              <a:t>TRADITORI</a:t>
            </a:r>
          </a:p>
        </p:txBody>
      </p:sp>
      <p:sp>
        <p:nvSpPr>
          <p:cNvPr id="89091" name="CasellaDiTesto 3"/>
          <p:cNvSpPr txBox="1">
            <a:spLocks noChangeArrowheads="1"/>
          </p:cNvSpPr>
          <p:nvPr/>
        </p:nvSpPr>
        <p:spPr bwMode="auto">
          <a:xfrm>
            <a:off x="179388" y="2441575"/>
            <a:ext cx="8785225" cy="3786188"/>
          </a:xfrm>
          <a:prstGeom prst="rect">
            <a:avLst/>
          </a:prstGeom>
          <a:noFill/>
          <a:ln w="9525">
            <a:noFill/>
            <a:miter lim="800000"/>
            <a:headEnd/>
            <a:tailEnd/>
          </a:ln>
        </p:spPr>
        <p:txBody>
          <a:bodyPr>
            <a:spAutoFit/>
          </a:bodyPr>
          <a:lstStyle/>
          <a:p>
            <a:pPr algn="ctr"/>
            <a:r>
              <a:rPr lang="it-IT" sz="2400"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SONO IMPRIGIONATI NEL GHIACCIO</a:t>
            </a:r>
          </a:p>
          <a:p>
            <a:pPr algn="ctr"/>
            <a:endParaRPr lang="it-IT" sz="2400" dirty="0">
              <a:solidFill>
                <a:srgbClr val="FFC000"/>
              </a:solidFill>
              <a:latin typeface="Times New Roman" pitchFamily="18" charset="0"/>
              <a:cs typeface="Times New Roman" pitchFamily="18" charset="0"/>
            </a:endParaRPr>
          </a:p>
          <a:p>
            <a:pPr>
              <a:buFontTx/>
              <a:buChar char="-"/>
            </a:pPr>
            <a:r>
              <a:rPr lang="it-IT" sz="2400" dirty="0">
                <a:solidFill>
                  <a:srgbClr val="FFC000"/>
                </a:solidFill>
                <a:latin typeface="Times New Roman" pitchFamily="18" charset="0"/>
                <a:cs typeface="Times New Roman" pitchFamily="18" charset="0"/>
              </a:rPr>
              <a:t> Traditori dei parenti: a capo chino</a:t>
            </a:r>
          </a:p>
          <a:p>
            <a:pPr>
              <a:buFontTx/>
              <a:buChar char="-"/>
            </a:pPr>
            <a:endParaRPr lang="it-IT" sz="2400" dirty="0">
              <a:solidFill>
                <a:srgbClr val="FFC000"/>
              </a:solidFill>
              <a:latin typeface="Times New Roman" pitchFamily="18" charset="0"/>
              <a:cs typeface="Times New Roman" pitchFamily="18" charset="0"/>
            </a:endParaRPr>
          </a:p>
          <a:p>
            <a:pPr>
              <a:buFontTx/>
              <a:buChar char="-"/>
            </a:pPr>
            <a:r>
              <a:rPr lang="it-IT" sz="2400" dirty="0">
                <a:solidFill>
                  <a:srgbClr val="FFC000"/>
                </a:solidFill>
                <a:latin typeface="Times New Roman" pitchFamily="18" charset="0"/>
                <a:cs typeface="Times New Roman" pitchFamily="18" charset="0"/>
              </a:rPr>
              <a:t> Traditori della patria: fino a mezza faccia col capo eretto</a:t>
            </a:r>
          </a:p>
          <a:p>
            <a:pPr>
              <a:buFontTx/>
              <a:buChar char="-"/>
            </a:pPr>
            <a:endParaRPr lang="it-IT" sz="2400" dirty="0">
              <a:solidFill>
                <a:srgbClr val="FFC000"/>
              </a:solidFill>
              <a:latin typeface="Times New Roman" pitchFamily="18" charset="0"/>
              <a:cs typeface="Times New Roman" pitchFamily="18" charset="0"/>
            </a:endParaRPr>
          </a:p>
          <a:p>
            <a:pPr>
              <a:buFontTx/>
              <a:buChar char="-"/>
            </a:pPr>
            <a:r>
              <a:rPr lang="it-IT" sz="2400" dirty="0">
                <a:solidFill>
                  <a:srgbClr val="FFC000"/>
                </a:solidFill>
                <a:latin typeface="Times New Roman" pitchFamily="18" charset="0"/>
                <a:cs typeface="Times New Roman" pitchFamily="18" charset="0"/>
              </a:rPr>
              <a:t> Traditori degli ospiti: col capo all’indietro (così che le lacrime si ghiaccino e chiudano loro gli occhi)</a:t>
            </a:r>
          </a:p>
          <a:p>
            <a:pPr>
              <a:buFontTx/>
              <a:buChar char="-"/>
            </a:pPr>
            <a:endParaRPr lang="it-IT" sz="2400" dirty="0">
              <a:solidFill>
                <a:srgbClr val="FFC000"/>
              </a:solidFill>
              <a:latin typeface="Times New Roman" pitchFamily="18" charset="0"/>
              <a:cs typeface="Times New Roman" pitchFamily="18" charset="0"/>
            </a:endParaRPr>
          </a:p>
          <a:p>
            <a:pPr>
              <a:buFontTx/>
              <a:buChar char="-"/>
            </a:pPr>
            <a:r>
              <a:rPr lang="it-IT" sz="2400" dirty="0">
                <a:solidFill>
                  <a:srgbClr val="FFC000"/>
                </a:solidFill>
                <a:latin typeface="Times New Roman" pitchFamily="18" charset="0"/>
                <a:cs typeface="Times New Roman" pitchFamily="18" charset="0"/>
              </a:rPr>
              <a:t> Traditori dei benefattori: totalmente immersi nel ghiaccio</a:t>
            </a:r>
          </a:p>
        </p:txBody>
      </p:sp>
      <p:pic>
        <p:nvPicPr>
          <p:cNvPr id="89092" name="Picture 2" descr="Picture"/>
          <p:cNvPicPr>
            <a:picLocks noChangeAspect="1" noChangeArrowheads="1"/>
          </p:cNvPicPr>
          <p:nvPr/>
        </p:nvPicPr>
        <p:blipFill>
          <a:blip r:embed="rId2" cstate="print"/>
          <a:srcRect/>
          <a:stretch>
            <a:fillRect/>
          </a:stretch>
        </p:blipFill>
        <p:spPr bwMode="auto">
          <a:xfrm>
            <a:off x="250825" y="188913"/>
            <a:ext cx="3241675" cy="1658937"/>
          </a:xfrm>
          <a:prstGeom prst="rect">
            <a:avLst/>
          </a:prstGeom>
          <a:noFill/>
          <a:ln w="9525">
            <a:noFill/>
            <a:miter lim="800000"/>
            <a:headEnd/>
            <a:tailEnd/>
          </a:ln>
        </p:spPr>
      </p:pic>
      <p:sp>
        <p:nvSpPr>
          <p:cNvPr id="6" name="CasellaDiTesto 5"/>
          <p:cNvSpPr txBox="1"/>
          <p:nvPr/>
        </p:nvSpPr>
        <p:spPr>
          <a:xfrm>
            <a:off x="250825" y="1885950"/>
            <a:ext cx="2305050" cy="247650"/>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err="1">
                <a:solidFill>
                  <a:srgbClr val="000099"/>
                </a:solidFill>
                <a:latin typeface="+mn-lt"/>
                <a:cs typeface="+mn-cs"/>
              </a:rPr>
              <a:t>Priamo</a:t>
            </a:r>
            <a:r>
              <a:rPr lang="it-IT" sz="1000" b="1" dirty="0">
                <a:solidFill>
                  <a:srgbClr val="000099"/>
                </a:solidFill>
                <a:latin typeface="+mn-lt"/>
                <a:cs typeface="+mn-cs"/>
              </a:rPr>
              <a:t> della Quercia (XV sec.)</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CasellaDiTesto 1"/>
          <p:cNvSpPr txBox="1">
            <a:spLocks noChangeArrowheads="1"/>
          </p:cNvSpPr>
          <p:nvPr/>
        </p:nvSpPr>
        <p:spPr bwMode="auto">
          <a:xfrm>
            <a:off x="250825" y="1928813"/>
            <a:ext cx="8713788" cy="4586287"/>
          </a:xfrm>
          <a:prstGeom prst="rect">
            <a:avLst/>
          </a:prstGeom>
          <a:noFill/>
          <a:ln w="9525">
            <a:noFill/>
            <a:miter lim="800000"/>
            <a:headEnd/>
            <a:tailEnd/>
          </a:ln>
        </p:spPr>
        <p:txBody>
          <a:bodyPr>
            <a:spAutoFit/>
          </a:bodyPr>
          <a:lstStyle/>
          <a:p>
            <a:pPr algn="ctr"/>
            <a:r>
              <a:rPr lang="it-IT" sz="2800" b="1" u="sng" dirty="0">
                <a:solidFill>
                  <a:srgbClr val="FFC000"/>
                </a:solidFill>
                <a:latin typeface="Times New Roman" pitchFamily="18" charset="0"/>
                <a:cs typeface="Times New Roman" pitchFamily="18" charset="0"/>
              </a:rPr>
              <a:t>CONTRAPPASSO</a:t>
            </a:r>
          </a:p>
          <a:p>
            <a:pPr algn="ctr"/>
            <a:endParaRPr lang="it-IT" sz="2400" b="1" dirty="0">
              <a:solidFill>
                <a:srgbClr val="FFC000"/>
              </a:solidFill>
              <a:latin typeface="Times New Roman" pitchFamily="18" charset="0"/>
              <a:cs typeface="Times New Roman" pitchFamily="18" charset="0"/>
            </a:endParaRPr>
          </a:p>
          <a:p>
            <a:pPr algn="ctr"/>
            <a:r>
              <a:rPr lang="it-IT" sz="2400" b="1" dirty="0">
                <a:solidFill>
                  <a:srgbClr val="FFC000"/>
                </a:solidFill>
                <a:latin typeface="Times New Roman" pitchFamily="18" charset="0"/>
                <a:cs typeface="Times New Roman" pitchFamily="18" charset="0"/>
              </a:rPr>
              <a:t> </a:t>
            </a:r>
          </a:p>
          <a:p>
            <a:endParaRPr lang="it-IT" sz="2400" dirty="0">
              <a:solidFill>
                <a:srgbClr val="FFC000"/>
              </a:solidFill>
              <a:latin typeface="Times New Roman" pitchFamily="18" charset="0"/>
              <a:cs typeface="Times New Roman" pitchFamily="18" charset="0"/>
            </a:endParaRPr>
          </a:p>
          <a:p>
            <a:r>
              <a:rPr lang="it-IT" sz="2400" dirty="0">
                <a:solidFill>
                  <a:srgbClr val="FFC000"/>
                </a:solidFill>
                <a:latin typeface="Times New Roman" pitchFamily="18" charset="0"/>
                <a:cs typeface="Times New Roman" pitchFamily="18" charset="0"/>
              </a:rPr>
              <a:t>Il gelo che avvolge i traditori può essere messo in relazione con il freddo e la durezza “del cuore” necessario a chi compia con lucidità un tradimento,  magari nella freddezza della premeditazione, in contrapposizione con il calore                                                                    </a:t>
            </a:r>
          </a:p>
          <a:p>
            <a:endParaRPr lang="it-IT" sz="2400" dirty="0">
              <a:solidFill>
                <a:srgbClr val="FFC000"/>
              </a:solidFill>
              <a:latin typeface="Times New Roman" pitchFamily="18" charset="0"/>
              <a:cs typeface="Times New Roman" pitchFamily="18" charset="0"/>
            </a:endParaRPr>
          </a:p>
          <a:p>
            <a:r>
              <a:rPr lang="it-IT" sz="2400" dirty="0">
                <a:solidFill>
                  <a:srgbClr val="FFC000"/>
                </a:solidFill>
                <a:latin typeface="Times New Roman" pitchFamily="18" charset="0"/>
                <a:cs typeface="Times New Roman" pitchFamily="18" charset="0"/>
              </a:rPr>
              <a:t>Inoltre rappresentano il massimo della degradazione umana,               essendo il loro peccato il più grave dell’Inferno e sono                     retrocessi nella loro immobilità a “</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pietre umane</a:t>
            </a:r>
            <a:r>
              <a:rPr lang="it-IT" sz="2400" dirty="0">
                <a:solidFill>
                  <a:srgbClr val="FFC000"/>
                </a:solidFill>
                <a:latin typeface="Times New Roman" pitchFamily="18" charset="0"/>
                <a:cs typeface="Times New Roman" pitchFamily="18" charset="0"/>
              </a:rPr>
              <a:t>”</a:t>
            </a:r>
          </a:p>
        </p:txBody>
      </p:sp>
      <p:pic>
        <p:nvPicPr>
          <p:cNvPr id="90115" name="Picture 2" descr="http://www.google.it/url?sa=i&amp;source=images&amp;cd=&amp;docid=pPmxw_WwjNhtUM&amp;tbnid=MnOHifZTC41JJM:&amp;ved=0CAUQjBwwAA&amp;url=http%3A%2F%2F193.226.7.140%2F~laszlo%2Feleonardo%2Fpoze%2FInferno%2Fimage26.jpg&amp;ei=1MycUtvPI9Oh7AbUpYHQDQ&amp;psig=AFQjCNGFpqan__-korWcffNh-rvfwMjaug&amp;ust=1386094164643912"/>
          <p:cNvPicPr>
            <a:picLocks noChangeAspect="1" noChangeArrowheads="1"/>
          </p:cNvPicPr>
          <p:nvPr/>
        </p:nvPicPr>
        <p:blipFill>
          <a:blip r:embed="rId2" cstate="print"/>
          <a:srcRect/>
          <a:stretch>
            <a:fillRect/>
          </a:stretch>
        </p:blipFill>
        <p:spPr bwMode="auto">
          <a:xfrm>
            <a:off x="250825" y="114300"/>
            <a:ext cx="2089150" cy="2743200"/>
          </a:xfrm>
          <a:prstGeom prst="rect">
            <a:avLst/>
          </a:prstGeom>
          <a:noFill/>
          <a:ln w="9525">
            <a:noFill/>
            <a:miter lim="800000"/>
            <a:headEnd/>
            <a:tailEnd/>
          </a:ln>
        </p:spPr>
      </p:pic>
      <p:sp>
        <p:nvSpPr>
          <p:cNvPr id="4" name="CasellaDiTesto 3"/>
          <p:cNvSpPr txBox="1"/>
          <p:nvPr/>
        </p:nvSpPr>
        <p:spPr>
          <a:xfrm>
            <a:off x="250825" y="2894013"/>
            <a:ext cx="2089150" cy="247650"/>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a:solidFill>
                  <a:srgbClr val="000099"/>
                </a:solidFill>
                <a:latin typeface="+mn-lt"/>
                <a:cs typeface="+mn-cs"/>
              </a:rPr>
              <a:t>Miniatura ferrarese (XV sec.)</a:t>
            </a:r>
          </a:p>
        </p:txBody>
      </p:sp>
      <p:pic>
        <p:nvPicPr>
          <p:cNvPr id="90117" name="Picture 1" descr="C:\Users\Utente\AppData\Local\Microsoft\Windows\Temporary Internet Files\Content.IE5\SD3RQQZ1\foto.PNG"/>
          <p:cNvPicPr>
            <a:picLocks noChangeAspect="1" noChangeArrowheads="1"/>
          </p:cNvPicPr>
          <p:nvPr/>
        </p:nvPicPr>
        <p:blipFill>
          <a:blip r:embed="rId3" cstate="print"/>
          <a:srcRect/>
          <a:stretch>
            <a:fillRect/>
          </a:stretch>
        </p:blipFill>
        <p:spPr bwMode="auto">
          <a:xfrm>
            <a:off x="6929438" y="120650"/>
            <a:ext cx="2035175" cy="2732088"/>
          </a:xfrm>
          <a:prstGeom prst="rect">
            <a:avLst/>
          </a:prstGeom>
          <a:noFill/>
          <a:ln w="9525">
            <a:noFill/>
            <a:miter lim="800000"/>
            <a:headEnd/>
            <a:tailEnd/>
          </a:ln>
        </p:spPr>
      </p:pic>
      <p:sp>
        <p:nvSpPr>
          <p:cNvPr id="90118" name="CasellaDiTesto 5"/>
          <p:cNvSpPr txBox="1">
            <a:spLocks noChangeArrowheads="1"/>
          </p:cNvSpPr>
          <p:nvPr/>
        </p:nvSpPr>
        <p:spPr bwMode="auto">
          <a:xfrm>
            <a:off x="7308850" y="2852738"/>
            <a:ext cx="1655763" cy="246062"/>
          </a:xfrm>
          <a:prstGeom prst="rect">
            <a:avLst/>
          </a:prstGeom>
          <a:solidFill>
            <a:schemeClr val="accent1"/>
          </a:solidFill>
          <a:ln w="9525">
            <a:noFill/>
            <a:miter lim="800000"/>
            <a:headEnd/>
            <a:tailEnd/>
          </a:ln>
        </p:spPr>
        <p:txBody>
          <a:bodyPr>
            <a:spAutoFit/>
          </a:bodyPr>
          <a:lstStyle/>
          <a:p>
            <a:pPr algn="ctr"/>
            <a:r>
              <a:rPr lang="it-IT" sz="1000" b="1">
                <a:solidFill>
                  <a:srgbClr val="000099"/>
                </a:solidFill>
                <a:latin typeface="Times New Roman" pitchFamily="18" charset="0"/>
                <a:cs typeface="Times New Roman" pitchFamily="18" charset="0"/>
              </a:rPr>
              <a:t>Sandro Botticelli</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07504" y="260648"/>
            <a:ext cx="3816424" cy="1200329"/>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«O tu che mostri per sì </a:t>
            </a:r>
            <a:r>
              <a:rPr lang="it-IT" b="1" dirty="0" err="1">
                <a:latin typeface="Times New Roman" pitchFamily="18" charset="0"/>
                <a:cs typeface="Times New Roman" pitchFamily="18" charset="0"/>
              </a:rPr>
              <a:t>bestial</a:t>
            </a:r>
            <a:r>
              <a:rPr lang="it-IT" b="1" dirty="0">
                <a:latin typeface="Times New Roman" pitchFamily="18" charset="0"/>
                <a:cs typeface="Times New Roman" pitchFamily="18" charset="0"/>
              </a:rPr>
              <a:t> segno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odio sovra colui che tu ti mangi,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 </a:t>
            </a:r>
            <a:r>
              <a:rPr lang="it-IT" dirty="0"/>
              <a:t> </a:t>
            </a:r>
            <a:r>
              <a:rPr lang="it-IT" b="1" dirty="0">
                <a:latin typeface="Times New Roman" pitchFamily="18" charset="0"/>
                <a:cs typeface="Times New Roman" pitchFamily="18" charset="0"/>
              </a:rPr>
              <a:t> </a:t>
            </a:r>
            <a:r>
              <a:rPr lang="it-IT" dirty="0"/>
              <a:t> </a:t>
            </a:r>
          </a:p>
          <a:p>
            <a:pPr fontAlgn="auto">
              <a:spcBef>
                <a:spcPts val="0"/>
              </a:spcBef>
              <a:spcAft>
                <a:spcPts val="0"/>
              </a:spcAft>
              <a:defRPr/>
            </a:pPr>
            <a:r>
              <a:rPr lang="it-IT" dirty="0"/>
              <a:t>Inferno </a:t>
            </a:r>
            <a:r>
              <a:rPr lang="it-IT" dirty="0">
                <a:latin typeface="+mj-lt"/>
              </a:rPr>
              <a:t> XXXII, 133-134</a:t>
            </a:r>
          </a:p>
        </p:txBody>
      </p:sp>
      <p:sp>
        <p:nvSpPr>
          <p:cNvPr id="9" name="CasellaDiTesto 8"/>
          <p:cNvSpPr txBox="1"/>
          <p:nvPr/>
        </p:nvSpPr>
        <p:spPr>
          <a:xfrm>
            <a:off x="5076056" y="5157192"/>
            <a:ext cx="3888432"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La bocca sollevò dal fiero pasto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quel peccator, forbendola a’capelli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del capo ch’</a:t>
            </a:r>
            <a:r>
              <a:rPr lang="it-IT" b="1" dirty="0" err="1">
                <a:latin typeface="Times New Roman" pitchFamily="18" charset="0"/>
                <a:cs typeface="Times New Roman" pitchFamily="18" charset="0"/>
              </a:rPr>
              <a:t>elli</a:t>
            </a:r>
            <a:r>
              <a:rPr lang="it-IT" b="1" dirty="0">
                <a:latin typeface="Times New Roman" pitchFamily="18" charset="0"/>
                <a:cs typeface="Times New Roman" pitchFamily="18" charset="0"/>
              </a:rPr>
              <a:t> </a:t>
            </a:r>
            <a:r>
              <a:rPr lang="it-IT" b="1" dirty="0" err="1">
                <a:latin typeface="Times New Roman" pitchFamily="18" charset="0"/>
                <a:cs typeface="Times New Roman" pitchFamily="18" charset="0"/>
              </a:rPr>
              <a:t>avea</a:t>
            </a:r>
            <a:r>
              <a:rPr lang="it-IT" b="1" dirty="0">
                <a:latin typeface="Times New Roman" pitchFamily="18" charset="0"/>
                <a:cs typeface="Times New Roman" pitchFamily="18" charset="0"/>
              </a:rPr>
              <a:t> di retro guasto.   </a:t>
            </a:r>
          </a:p>
          <a:p>
            <a:pPr fontAlgn="auto">
              <a:spcBef>
                <a:spcPts val="0"/>
              </a:spcBef>
              <a:spcAft>
                <a:spcPts val="0"/>
              </a:spcAft>
              <a:defRPr/>
            </a:pPr>
            <a:endParaRPr lang="it-IT" dirty="0"/>
          </a:p>
          <a:p>
            <a:pPr fontAlgn="auto">
              <a:spcBef>
                <a:spcPts val="0"/>
              </a:spcBef>
              <a:spcAft>
                <a:spcPts val="0"/>
              </a:spcAft>
              <a:defRPr/>
            </a:pPr>
            <a:r>
              <a:rPr lang="it-IT" dirty="0"/>
              <a:t>Inferno </a:t>
            </a:r>
            <a:r>
              <a:rPr lang="it-IT" dirty="0">
                <a:latin typeface="+mj-lt"/>
              </a:rPr>
              <a:t> </a:t>
            </a:r>
            <a:r>
              <a:rPr lang="it-IT" dirty="0" err="1">
                <a:latin typeface="+mj-lt"/>
              </a:rPr>
              <a:t>XXXIII</a:t>
            </a:r>
            <a:r>
              <a:rPr lang="it-IT" dirty="0">
                <a:latin typeface="+mj-lt"/>
              </a:rPr>
              <a:t>, 1-3</a:t>
            </a:r>
          </a:p>
        </p:txBody>
      </p:sp>
      <p:sp>
        <p:nvSpPr>
          <p:cNvPr id="91144" name="CasellaDiTesto 9"/>
          <p:cNvSpPr txBox="1">
            <a:spLocks noChangeArrowheads="1"/>
          </p:cNvSpPr>
          <p:nvPr/>
        </p:nvSpPr>
        <p:spPr bwMode="auto">
          <a:xfrm>
            <a:off x="395288" y="2205038"/>
            <a:ext cx="8353425" cy="1570037"/>
          </a:xfrm>
          <a:prstGeom prst="rect">
            <a:avLst/>
          </a:prstGeom>
          <a:noFill/>
          <a:ln w="9525">
            <a:noFill/>
            <a:miter lim="800000"/>
            <a:headEnd/>
            <a:tailEnd/>
          </a:ln>
        </p:spPr>
        <p:txBody>
          <a:bodyPr>
            <a:spAutoFit/>
          </a:bodyPr>
          <a:lstStyle/>
          <a:p>
            <a:r>
              <a:rPr lang="it-IT" sz="2400">
                <a:solidFill>
                  <a:srgbClr val="FFC000"/>
                </a:solidFill>
                <a:latin typeface="Times New Roman" pitchFamily="18" charset="0"/>
                <a:cs typeface="Times New Roman" pitchFamily="18" charset="0"/>
              </a:rPr>
              <a:t>Il peccatore apostrofato da Dante alla fine del XXXII Canto,                      intento ad addentare bestialmente il cranio del compagno di pena, solleva la bocca da quell’orribile pasto e la forbisce coi capelli dell’altro</a:t>
            </a:r>
          </a:p>
        </p:txBody>
      </p:sp>
      <p:sp>
        <p:nvSpPr>
          <p:cNvPr id="11" name="CasellaDiTesto 10"/>
          <p:cNvSpPr txBox="1"/>
          <p:nvPr/>
        </p:nvSpPr>
        <p:spPr>
          <a:xfrm>
            <a:off x="4140200" y="590550"/>
            <a:ext cx="4752975" cy="461963"/>
          </a:xfrm>
          <a:prstGeom prst="rect">
            <a:avLst/>
          </a:prstGeom>
          <a:noFill/>
        </p:spPr>
        <p:txBody>
          <a:bodyPr>
            <a:spAutoFit/>
          </a:bodyPr>
          <a:lstStyle/>
          <a:p>
            <a:pPr fontAlgn="auto">
              <a:spcBef>
                <a:spcPts val="0"/>
              </a:spcBef>
              <a:spcAft>
                <a:spcPts val="0"/>
              </a:spcAft>
              <a:defRPr/>
            </a:pP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Conte Ugolino della </a:t>
            </a:r>
            <a:r>
              <a:rPr lang="it-IT" sz="2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Gherardesca</a:t>
            </a:r>
            <a:endPar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91146" name="Picture 6" descr="Picture"/>
          <p:cNvPicPr>
            <a:picLocks noChangeAspect="1" noChangeArrowheads="1"/>
          </p:cNvPicPr>
          <p:nvPr/>
        </p:nvPicPr>
        <p:blipFill>
          <a:blip r:embed="rId2" cstate="print"/>
          <a:srcRect/>
          <a:stretch>
            <a:fillRect/>
          </a:stretch>
        </p:blipFill>
        <p:spPr bwMode="auto">
          <a:xfrm>
            <a:off x="179388" y="4149725"/>
            <a:ext cx="1793875" cy="2232025"/>
          </a:xfrm>
          <a:prstGeom prst="rect">
            <a:avLst/>
          </a:prstGeom>
          <a:noFill/>
          <a:ln w="9525">
            <a:noFill/>
            <a:miter lim="800000"/>
            <a:headEnd/>
            <a:tailEnd/>
          </a:ln>
        </p:spPr>
      </p:pic>
      <p:sp>
        <p:nvSpPr>
          <p:cNvPr id="91147" name="CasellaDiTesto 12"/>
          <p:cNvSpPr txBox="1">
            <a:spLocks noChangeArrowheads="1"/>
          </p:cNvSpPr>
          <p:nvPr/>
        </p:nvSpPr>
        <p:spPr bwMode="auto">
          <a:xfrm>
            <a:off x="179388" y="6400800"/>
            <a:ext cx="1368425" cy="246063"/>
          </a:xfrm>
          <a:prstGeom prst="rect">
            <a:avLst/>
          </a:prstGeom>
          <a:solidFill>
            <a:schemeClr val="accent1"/>
          </a:solidFill>
          <a:ln w="9525">
            <a:noFill/>
            <a:miter lim="800000"/>
            <a:headEnd/>
            <a:tailEnd/>
          </a:ln>
        </p:spPr>
        <p:txBody>
          <a:bodyPr>
            <a:spAutoFit/>
          </a:bodyPr>
          <a:lstStyle/>
          <a:p>
            <a:pPr algn="ctr" eaLnBrk="0" fontAlgn="t" hangingPunct="0"/>
            <a:r>
              <a:rPr lang="it-IT" sz="1000" b="1">
                <a:solidFill>
                  <a:srgbClr val="000099"/>
                </a:solidFill>
                <a:latin typeface="Constantia" pitchFamily="18" charset="0"/>
              </a:rPr>
              <a:t>  </a:t>
            </a:r>
            <a:r>
              <a:rPr lang="it-IT" sz="1000" b="1">
                <a:solidFill>
                  <a:srgbClr val="000099"/>
                </a:solidFill>
                <a:latin typeface="Times New Roman" pitchFamily="18" charset="0"/>
                <a:cs typeface="Times New Roman" pitchFamily="18" charset="0"/>
              </a:rPr>
              <a:t>G. Stradano, 1587</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CasellaDiTesto 1"/>
          <p:cNvSpPr txBox="1">
            <a:spLocks noChangeArrowheads="1"/>
          </p:cNvSpPr>
          <p:nvPr/>
        </p:nvSpPr>
        <p:spPr bwMode="auto">
          <a:xfrm>
            <a:off x="250825" y="2795588"/>
            <a:ext cx="8642350" cy="1570037"/>
          </a:xfrm>
          <a:prstGeom prst="rect">
            <a:avLst/>
          </a:prstGeom>
          <a:noFill/>
          <a:ln w="9525">
            <a:noFill/>
            <a:miter lim="800000"/>
            <a:headEnd/>
            <a:tailEnd/>
          </a:ln>
        </p:spPr>
        <p:txBody>
          <a:bodyPr>
            <a:spAutoFit/>
          </a:bodyPr>
          <a:lstStyle/>
          <a:p>
            <a:r>
              <a:rPr lang="it-IT" sz="2400" dirty="0">
                <a:solidFill>
                  <a:srgbClr val="FFC000"/>
                </a:solidFill>
                <a:latin typeface="Times New Roman" pitchFamily="18" charset="0"/>
                <a:cs typeface="Times New Roman" pitchFamily="18" charset="0"/>
              </a:rPr>
              <a:t>La richiesta di spiegargli le ragioni di tanto odio rinnova in lui al solo pensiero un disperato dolore, già prima di parlarne; tuttavia, se le sue parole dovranno infamare il nome dell’altro traditore, egli parlerà e piangerà al tempo stesso (“</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parlar e </a:t>
            </a:r>
            <a:r>
              <a:rPr lang="it-IT" sz="2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lagrimar</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vedrai insieme</a:t>
            </a:r>
            <a:r>
              <a:rPr lang="it-IT" sz="2400" dirty="0">
                <a:solidFill>
                  <a:srgbClr val="FFC000"/>
                </a:solidFill>
                <a:latin typeface="Times New Roman" pitchFamily="18" charset="0"/>
                <a:cs typeface="Times New Roman" pitchFamily="18" charset="0"/>
              </a:rPr>
              <a:t>”)</a:t>
            </a:r>
            <a:endParaRPr lang="it-IT" dirty="0">
              <a:latin typeface="Constantia" pitchFamily="18" charset="0"/>
            </a:endParaRPr>
          </a:p>
        </p:txBody>
      </p:sp>
      <p:pic>
        <p:nvPicPr>
          <p:cNvPr id="92163" name="Picture 2" descr="http://upload.wikimedia.org/wikipedia/commons/3/3c/Blake_Hell_33_Ugolino.jpg"/>
          <p:cNvPicPr>
            <a:picLocks noChangeAspect="1" noChangeArrowheads="1"/>
          </p:cNvPicPr>
          <p:nvPr/>
        </p:nvPicPr>
        <p:blipFill>
          <a:blip r:embed="rId2" cstate="print"/>
          <a:srcRect/>
          <a:stretch>
            <a:fillRect/>
          </a:stretch>
        </p:blipFill>
        <p:spPr bwMode="auto">
          <a:xfrm>
            <a:off x="161925" y="188913"/>
            <a:ext cx="2536825" cy="1909762"/>
          </a:xfrm>
          <a:prstGeom prst="rect">
            <a:avLst/>
          </a:prstGeom>
          <a:noFill/>
          <a:ln w="9525">
            <a:noFill/>
            <a:miter lim="800000"/>
            <a:headEnd/>
            <a:tailEnd/>
          </a:ln>
        </p:spPr>
      </p:pic>
      <p:sp>
        <p:nvSpPr>
          <p:cNvPr id="4" name="CasellaDiTesto 3"/>
          <p:cNvSpPr txBox="1"/>
          <p:nvPr/>
        </p:nvSpPr>
        <p:spPr>
          <a:xfrm>
            <a:off x="158750" y="2122488"/>
            <a:ext cx="1368425" cy="246062"/>
          </a:xfrm>
          <a:prstGeom prst="rect">
            <a:avLst/>
          </a:prstGeom>
          <a:solidFill>
            <a:schemeClr val="accent1"/>
          </a:solidFill>
        </p:spPr>
        <p:txBody>
          <a:bodyPr>
            <a:spAutoFit/>
          </a:bodyPr>
          <a:lstStyle/>
          <a:p>
            <a:pPr algn="ctr" eaLnBrk="0" fontAlgn="t" hangingPunct="0">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a:solidFill>
                  <a:srgbClr val="000099"/>
                </a:solidFill>
                <a:latin typeface="Times New Roman" pitchFamily="18" charset="0"/>
                <a:cs typeface="Times New Roman" pitchFamily="18" charset="0"/>
              </a:rPr>
              <a:t>William Blake</a:t>
            </a:r>
          </a:p>
        </p:txBody>
      </p:sp>
      <p:sp>
        <p:nvSpPr>
          <p:cNvPr id="5" name="CasellaDiTesto 4"/>
          <p:cNvSpPr txBox="1"/>
          <p:nvPr/>
        </p:nvSpPr>
        <p:spPr>
          <a:xfrm>
            <a:off x="4572000" y="5120024"/>
            <a:ext cx="4320480"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Poi cominciò: «Tu </a:t>
            </a:r>
            <a:r>
              <a:rPr lang="it-IT" b="1" dirty="0" err="1">
                <a:latin typeface="Times New Roman" pitchFamily="18" charset="0"/>
                <a:cs typeface="Times New Roman" pitchFamily="18" charset="0"/>
              </a:rPr>
              <a:t>vuo</a:t>
            </a:r>
            <a:r>
              <a:rPr lang="it-IT" b="1" dirty="0">
                <a:latin typeface="Times New Roman" pitchFamily="18" charset="0"/>
                <a:cs typeface="Times New Roman" pitchFamily="18" charset="0"/>
              </a:rPr>
              <a:t>’ ch’io </a:t>
            </a:r>
            <a:r>
              <a:rPr lang="it-IT" b="1" dirty="0" err="1">
                <a:latin typeface="Times New Roman" pitchFamily="18" charset="0"/>
                <a:cs typeface="Times New Roman" pitchFamily="18" charset="0"/>
              </a:rPr>
              <a:t>rinovelli</a:t>
            </a:r>
            <a:r>
              <a:rPr lang="it-IT" b="1" dirty="0">
                <a:latin typeface="Times New Roman" pitchFamily="18" charset="0"/>
                <a:cs typeface="Times New Roman" pitchFamily="18" charset="0"/>
              </a:rPr>
              <a:t>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disperato dolor che ’l </a:t>
            </a:r>
            <a:r>
              <a:rPr lang="it-IT" b="1" dirty="0" err="1">
                <a:latin typeface="Times New Roman" pitchFamily="18" charset="0"/>
                <a:cs typeface="Times New Roman" pitchFamily="18" charset="0"/>
              </a:rPr>
              <a:t>cor</a:t>
            </a:r>
            <a:r>
              <a:rPr lang="it-IT" b="1" dirty="0">
                <a:latin typeface="Times New Roman" pitchFamily="18" charset="0"/>
                <a:cs typeface="Times New Roman" pitchFamily="18" charset="0"/>
              </a:rPr>
              <a:t> mi preme </a:t>
            </a:r>
            <a:br>
              <a:rPr lang="it-IT" b="1" dirty="0">
                <a:latin typeface="Times New Roman" pitchFamily="18" charset="0"/>
                <a:cs typeface="Times New Roman" pitchFamily="18" charset="0"/>
              </a:rPr>
            </a:br>
            <a:r>
              <a:rPr lang="it-IT" b="1" dirty="0">
                <a:latin typeface="Times New Roman" pitchFamily="18" charset="0"/>
                <a:cs typeface="Times New Roman" pitchFamily="18" charset="0"/>
              </a:rPr>
              <a:t>già pur pensando, pria ch’io ne favelli.   </a:t>
            </a:r>
          </a:p>
          <a:p>
            <a:pPr fontAlgn="auto">
              <a:spcBef>
                <a:spcPts val="0"/>
              </a:spcBef>
              <a:spcAft>
                <a:spcPts val="0"/>
              </a:spcAft>
              <a:defRPr/>
            </a:pPr>
            <a:endParaRPr lang="it-IT" dirty="0"/>
          </a:p>
          <a:p>
            <a:pPr fontAlgn="auto">
              <a:spcBef>
                <a:spcPts val="0"/>
              </a:spcBef>
              <a:spcAft>
                <a:spcPts val="0"/>
              </a:spcAft>
              <a:defRPr/>
            </a:pPr>
            <a:r>
              <a:rPr lang="it-IT" dirty="0"/>
              <a:t>Inferno </a:t>
            </a:r>
            <a:r>
              <a:rPr lang="it-IT" dirty="0">
                <a:latin typeface="+mj-lt"/>
              </a:rPr>
              <a:t> </a:t>
            </a:r>
            <a:r>
              <a:rPr lang="it-IT" dirty="0" err="1">
                <a:latin typeface="+mj-lt"/>
              </a:rPr>
              <a:t>XXXIII</a:t>
            </a:r>
            <a:r>
              <a:rPr lang="it-IT" dirty="0">
                <a:latin typeface="+mj-lt"/>
              </a:rPr>
              <a:t>, 4-6</a:t>
            </a:r>
          </a:p>
        </p:txBody>
      </p:sp>
      <p:pic>
        <p:nvPicPr>
          <p:cNvPr id="92168" name="Picture 6" descr="http://upload.wikimedia.org/wikipedia/commons/9/95/Inf._33_Conte_Ugolino%2C_Giovanni_di_Paolo_%28c.1403%E2%80%931483%29.jpg"/>
          <p:cNvPicPr>
            <a:picLocks noChangeAspect="1" noChangeArrowheads="1"/>
          </p:cNvPicPr>
          <p:nvPr/>
        </p:nvPicPr>
        <p:blipFill>
          <a:blip r:embed="rId3" cstate="print"/>
          <a:srcRect/>
          <a:stretch>
            <a:fillRect/>
          </a:stretch>
        </p:blipFill>
        <p:spPr bwMode="auto">
          <a:xfrm>
            <a:off x="5454650" y="188913"/>
            <a:ext cx="3509963" cy="1800225"/>
          </a:xfrm>
          <a:prstGeom prst="rect">
            <a:avLst/>
          </a:prstGeom>
          <a:noFill/>
          <a:ln w="9525">
            <a:noFill/>
            <a:miter lim="800000"/>
            <a:headEnd/>
            <a:tailEnd/>
          </a:ln>
        </p:spPr>
      </p:pic>
      <p:sp>
        <p:nvSpPr>
          <p:cNvPr id="8" name="CasellaDiTesto 7"/>
          <p:cNvSpPr txBox="1"/>
          <p:nvPr/>
        </p:nvSpPr>
        <p:spPr>
          <a:xfrm>
            <a:off x="6659563" y="2030413"/>
            <a:ext cx="2305050" cy="246062"/>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err="1">
                <a:solidFill>
                  <a:srgbClr val="000099"/>
                </a:solidFill>
                <a:latin typeface="+mn-lt"/>
                <a:cs typeface="+mn-cs"/>
              </a:rPr>
              <a:t>Priamo</a:t>
            </a:r>
            <a:r>
              <a:rPr lang="it-IT" sz="1000" b="1" dirty="0">
                <a:solidFill>
                  <a:srgbClr val="000099"/>
                </a:solidFill>
                <a:latin typeface="+mn-lt"/>
                <a:cs typeface="+mn-cs"/>
              </a:rPr>
              <a:t> della Quercia (XV sec.)</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251520" y="260648"/>
            <a:ext cx="5940000" cy="1569660"/>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sz="2000" b="1" dirty="0">
                <a:latin typeface="Times New Roman" pitchFamily="18" charset="0"/>
                <a:cs typeface="Times New Roman" pitchFamily="18" charset="0"/>
              </a:rPr>
              <a:t>e </a:t>
            </a:r>
            <a:r>
              <a:rPr lang="it-IT" sz="2000" b="1" dirty="0" err="1">
                <a:latin typeface="Times New Roman" pitchFamily="18" charset="0"/>
                <a:cs typeface="Times New Roman" pitchFamily="18" charset="0"/>
              </a:rPr>
              <a:t>disser</a:t>
            </a:r>
            <a:r>
              <a:rPr lang="it-IT" sz="2000" b="1" dirty="0">
                <a:latin typeface="Times New Roman" pitchFamily="18" charset="0"/>
                <a:cs typeface="Times New Roman" pitchFamily="18" charset="0"/>
              </a:rPr>
              <a:t>: </a:t>
            </a:r>
            <a:r>
              <a:rPr lang="it-IT" sz="2000" b="1" dirty="0" smtClean="0">
                <a:latin typeface="Times New Roman" pitchFamily="18" charset="0"/>
                <a:cs typeface="Times New Roman" pitchFamily="18" charset="0"/>
              </a:rPr>
              <a:t>“Padre</a:t>
            </a:r>
            <a:r>
              <a:rPr lang="it-IT" sz="2000" b="1" dirty="0">
                <a:latin typeface="Times New Roman" pitchFamily="18" charset="0"/>
                <a:cs typeface="Times New Roman" pitchFamily="18" charset="0"/>
              </a:rPr>
              <a:t>, assai ci </a:t>
            </a:r>
            <a:r>
              <a:rPr lang="it-IT" sz="2000" b="1" dirty="0" err="1">
                <a:latin typeface="Times New Roman" pitchFamily="18" charset="0"/>
                <a:cs typeface="Times New Roman" pitchFamily="18" charset="0"/>
              </a:rPr>
              <a:t>fia</a:t>
            </a:r>
            <a:r>
              <a:rPr lang="it-IT" sz="2000" b="1" dirty="0">
                <a:latin typeface="Times New Roman" pitchFamily="18" charset="0"/>
                <a:cs typeface="Times New Roman" pitchFamily="18" charset="0"/>
              </a:rPr>
              <a:t> </a:t>
            </a:r>
            <a:r>
              <a:rPr lang="it-IT" sz="2000" b="1" dirty="0" err="1">
                <a:latin typeface="Times New Roman" pitchFamily="18" charset="0"/>
                <a:cs typeface="Times New Roman" pitchFamily="18" charset="0"/>
              </a:rPr>
              <a:t>men</a:t>
            </a:r>
            <a:r>
              <a:rPr lang="it-IT" sz="2000" b="1" dirty="0">
                <a:latin typeface="Times New Roman" pitchFamily="18" charset="0"/>
                <a:cs typeface="Times New Roman" pitchFamily="18" charset="0"/>
              </a:rPr>
              <a:t> doglia </a:t>
            </a:r>
            <a:br>
              <a:rPr lang="it-IT" sz="2000" b="1" dirty="0">
                <a:latin typeface="Times New Roman" pitchFamily="18" charset="0"/>
                <a:cs typeface="Times New Roman" pitchFamily="18" charset="0"/>
              </a:rPr>
            </a:br>
            <a:r>
              <a:rPr lang="it-IT" sz="2000" b="1" dirty="0">
                <a:latin typeface="Times New Roman" pitchFamily="18" charset="0"/>
                <a:cs typeface="Times New Roman" pitchFamily="18" charset="0"/>
              </a:rPr>
              <a:t>se tu mangi di noi: tu ne vestisti </a:t>
            </a:r>
            <a:br>
              <a:rPr lang="it-IT" sz="2000" b="1" dirty="0">
                <a:latin typeface="Times New Roman" pitchFamily="18" charset="0"/>
                <a:cs typeface="Times New Roman" pitchFamily="18" charset="0"/>
              </a:rPr>
            </a:br>
            <a:r>
              <a:rPr lang="it-IT" sz="2000" b="1" dirty="0">
                <a:latin typeface="Times New Roman" pitchFamily="18" charset="0"/>
                <a:cs typeface="Times New Roman" pitchFamily="18" charset="0"/>
              </a:rPr>
              <a:t>queste misere carni, e tu le </a:t>
            </a:r>
            <a:r>
              <a:rPr lang="it-IT" sz="2000" b="1" dirty="0" smtClean="0">
                <a:latin typeface="Times New Roman" pitchFamily="18" charset="0"/>
                <a:cs typeface="Times New Roman" pitchFamily="18" charset="0"/>
              </a:rPr>
              <a:t>spoglia”.</a:t>
            </a:r>
            <a:r>
              <a:rPr lang="it-IT" sz="2000" dirty="0">
                <a:latin typeface="Times New Roman" pitchFamily="18" charset="0"/>
                <a:cs typeface="Times New Roman" pitchFamily="18" charset="0"/>
              </a:rPr>
              <a:t> </a:t>
            </a:r>
            <a:r>
              <a:rPr lang="it-IT" sz="2000" dirty="0"/>
              <a:t>   </a:t>
            </a:r>
            <a:r>
              <a:rPr lang="it-IT" sz="2000" b="1" dirty="0">
                <a:latin typeface="Times New Roman" pitchFamily="18" charset="0"/>
                <a:cs typeface="Times New Roman" pitchFamily="18" charset="0"/>
              </a:rPr>
              <a:t> </a:t>
            </a:r>
          </a:p>
          <a:p>
            <a:pPr fontAlgn="auto">
              <a:spcBef>
                <a:spcPts val="0"/>
              </a:spcBef>
              <a:spcAft>
                <a:spcPts val="0"/>
              </a:spcAft>
              <a:defRPr/>
            </a:pPr>
            <a:endParaRPr lang="it-IT" dirty="0"/>
          </a:p>
          <a:p>
            <a:pPr fontAlgn="auto">
              <a:spcBef>
                <a:spcPts val="0"/>
              </a:spcBef>
              <a:spcAft>
                <a:spcPts val="0"/>
              </a:spcAft>
              <a:defRPr/>
            </a:pPr>
            <a:r>
              <a:rPr lang="it-IT" dirty="0"/>
              <a:t>Inferno </a:t>
            </a:r>
            <a:r>
              <a:rPr lang="it-IT" dirty="0">
                <a:latin typeface="+mj-lt"/>
              </a:rPr>
              <a:t> </a:t>
            </a:r>
            <a:r>
              <a:rPr lang="it-IT" dirty="0" err="1">
                <a:latin typeface="+mj-lt"/>
              </a:rPr>
              <a:t>XXXIII</a:t>
            </a:r>
            <a:r>
              <a:rPr lang="it-IT" dirty="0">
                <a:latin typeface="+mj-lt"/>
              </a:rPr>
              <a:t>, 61-63</a:t>
            </a:r>
          </a:p>
        </p:txBody>
      </p:sp>
      <p:sp>
        <p:nvSpPr>
          <p:cNvPr id="12" name="CasellaDiTesto 11"/>
          <p:cNvSpPr txBox="1"/>
          <p:nvPr/>
        </p:nvSpPr>
        <p:spPr>
          <a:xfrm>
            <a:off x="2960690" y="2455210"/>
            <a:ext cx="6012000" cy="403187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fontAlgn="auto">
              <a:spcBef>
                <a:spcPts val="0"/>
              </a:spcBef>
              <a:spcAft>
                <a:spcPts val="0"/>
              </a:spcAft>
              <a:defRPr/>
            </a:pPr>
            <a:r>
              <a:rPr lang="it-IT" sz="2000" b="1" dirty="0">
                <a:latin typeface="Times New Roman" pitchFamily="18" charset="0"/>
                <a:cs typeface="Times New Roman" pitchFamily="18" charset="0"/>
              </a:rPr>
              <a:t>Poscia che fummo al quarto dì venuti, </a:t>
            </a:r>
            <a:br>
              <a:rPr lang="it-IT" sz="2000" b="1" dirty="0">
                <a:latin typeface="Times New Roman" pitchFamily="18" charset="0"/>
                <a:cs typeface="Times New Roman" pitchFamily="18" charset="0"/>
              </a:rPr>
            </a:br>
            <a:r>
              <a:rPr lang="it-IT" sz="2000" b="1" dirty="0" err="1">
                <a:latin typeface="Times New Roman" pitchFamily="18" charset="0"/>
                <a:cs typeface="Times New Roman" pitchFamily="18" charset="0"/>
              </a:rPr>
              <a:t>Gaddo</a:t>
            </a:r>
            <a:r>
              <a:rPr lang="it-IT" sz="2000" b="1" dirty="0">
                <a:latin typeface="Times New Roman" pitchFamily="18" charset="0"/>
                <a:cs typeface="Times New Roman" pitchFamily="18" charset="0"/>
              </a:rPr>
              <a:t> mi si </a:t>
            </a:r>
            <a:r>
              <a:rPr lang="it-IT" sz="2000" b="1" dirty="0" err="1">
                <a:latin typeface="Times New Roman" pitchFamily="18" charset="0"/>
                <a:cs typeface="Times New Roman" pitchFamily="18" charset="0"/>
              </a:rPr>
              <a:t>gittò</a:t>
            </a:r>
            <a:r>
              <a:rPr lang="it-IT" sz="2000" b="1" dirty="0">
                <a:latin typeface="Times New Roman" pitchFamily="18" charset="0"/>
                <a:cs typeface="Times New Roman" pitchFamily="18" charset="0"/>
              </a:rPr>
              <a:t> disteso a’ piedi, </a:t>
            </a:r>
            <a:br>
              <a:rPr lang="it-IT" sz="2000" b="1" dirty="0">
                <a:latin typeface="Times New Roman" pitchFamily="18" charset="0"/>
                <a:cs typeface="Times New Roman" pitchFamily="18" charset="0"/>
              </a:rPr>
            </a:br>
            <a:r>
              <a:rPr lang="it-IT" sz="2000" b="1" dirty="0">
                <a:latin typeface="Times New Roman" pitchFamily="18" charset="0"/>
                <a:cs typeface="Times New Roman" pitchFamily="18" charset="0"/>
              </a:rPr>
              <a:t>dicendo: "Padre mio, ché non mi aiuti?".                      </a:t>
            </a:r>
            <a:br>
              <a:rPr lang="it-IT" sz="2000" b="1" dirty="0">
                <a:latin typeface="Times New Roman" pitchFamily="18" charset="0"/>
                <a:cs typeface="Times New Roman" pitchFamily="18" charset="0"/>
              </a:rPr>
            </a:br>
            <a:r>
              <a:rPr lang="it-IT" sz="2000" b="1" dirty="0">
                <a:latin typeface="Times New Roman" pitchFamily="18" charset="0"/>
                <a:cs typeface="Times New Roman" pitchFamily="18" charset="0"/>
              </a:rPr>
              <a:t/>
            </a:r>
            <a:br>
              <a:rPr lang="it-IT" sz="2000" b="1" dirty="0">
                <a:latin typeface="Times New Roman" pitchFamily="18" charset="0"/>
                <a:cs typeface="Times New Roman" pitchFamily="18" charset="0"/>
              </a:rPr>
            </a:br>
            <a:r>
              <a:rPr lang="it-IT" sz="2000" b="1" dirty="0">
                <a:latin typeface="Times New Roman" pitchFamily="18" charset="0"/>
                <a:cs typeface="Times New Roman" pitchFamily="18" charset="0"/>
              </a:rPr>
              <a:t>Quivi morì; e come tu mi vedi, </a:t>
            </a:r>
            <a:br>
              <a:rPr lang="it-IT" sz="2000" b="1" dirty="0">
                <a:latin typeface="Times New Roman" pitchFamily="18" charset="0"/>
                <a:cs typeface="Times New Roman" pitchFamily="18" charset="0"/>
              </a:rPr>
            </a:br>
            <a:r>
              <a:rPr lang="it-IT" sz="2000" b="1" dirty="0" err="1">
                <a:latin typeface="Times New Roman" pitchFamily="18" charset="0"/>
                <a:cs typeface="Times New Roman" pitchFamily="18" charset="0"/>
              </a:rPr>
              <a:t>vid</a:t>
            </a:r>
            <a:r>
              <a:rPr lang="it-IT" sz="2000" b="1" dirty="0">
                <a:latin typeface="Times New Roman" pitchFamily="18" charset="0"/>
                <a:cs typeface="Times New Roman" pitchFamily="18" charset="0"/>
              </a:rPr>
              <a:t>’io cascar li tre ad uno ad uno </a:t>
            </a:r>
            <a:br>
              <a:rPr lang="it-IT" sz="2000" b="1" dirty="0">
                <a:latin typeface="Times New Roman" pitchFamily="18" charset="0"/>
                <a:cs typeface="Times New Roman" pitchFamily="18" charset="0"/>
              </a:rPr>
            </a:br>
            <a:r>
              <a:rPr lang="it-IT" sz="2000" b="1" dirty="0">
                <a:latin typeface="Times New Roman" pitchFamily="18" charset="0"/>
                <a:cs typeface="Times New Roman" pitchFamily="18" charset="0"/>
              </a:rPr>
              <a:t>tra ’l quinto dì e ’l sesto; </a:t>
            </a:r>
            <a:r>
              <a:rPr lang="it-IT" sz="2000" b="1" dirty="0" err="1">
                <a:latin typeface="Times New Roman" pitchFamily="18" charset="0"/>
                <a:cs typeface="Times New Roman" pitchFamily="18" charset="0"/>
              </a:rPr>
              <a:t>ond</a:t>
            </a:r>
            <a:r>
              <a:rPr lang="it-IT" sz="2000" b="1" dirty="0">
                <a:latin typeface="Times New Roman" pitchFamily="18" charset="0"/>
                <a:cs typeface="Times New Roman" pitchFamily="18" charset="0"/>
              </a:rPr>
              <a:t>’io mi diedi,                       </a:t>
            </a:r>
            <a:br>
              <a:rPr lang="it-IT" sz="2000" b="1" dirty="0">
                <a:latin typeface="Times New Roman" pitchFamily="18" charset="0"/>
                <a:cs typeface="Times New Roman" pitchFamily="18" charset="0"/>
              </a:rPr>
            </a:br>
            <a:r>
              <a:rPr lang="it-IT" sz="2000" b="1" dirty="0">
                <a:latin typeface="Times New Roman" pitchFamily="18" charset="0"/>
                <a:cs typeface="Times New Roman" pitchFamily="18" charset="0"/>
              </a:rPr>
              <a:t/>
            </a:r>
            <a:br>
              <a:rPr lang="it-IT" sz="2000" b="1" dirty="0">
                <a:latin typeface="Times New Roman" pitchFamily="18" charset="0"/>
                <a:cs typeface="Times New Roman" pitchFamily="18" charset="0"/>
              </a:rPr>
            </a:br>
            <a:r>
              <a:rPr lang="it-IT" sz="2000" b="1" dirty="0">
                <a:latin typeface="Times New Roman" pitchFamily="18" charset="0"/>
                <a:cs typeface="Times New Roman" pitchFamily="18" charset="0"/>
              </a:rPr>
              <a:t>già cieco, a brancolar sovra ciascuno, </a:t>
            </a:r>
            <a:br>
              <a:rPr lang="it-IT" sz="2000" b="1" dirty="0">
                <a:latin typeface="Times New Roman" pitchFamily="18" charset="0"/>
                <a:cs typeface="Times New Roman" pitchFamily="18" charset="0"/>
              </a:rPr>
            </a:br>
            <a:r>
              <a:rPr lang="it-IT" sz="2000" b="1" dirty="0">
                <a:latin typeface="Times New Roman" pitchFamily="18" charset="0"/>
                <a:cs typeface="Times New Roman" pitchFamily="18" charset="0"/>
              </a:rPr>
              <a:t>e due dì li chiamai, poi che </a:t>
            </a:r>
            <a:r>
              <a:rPr lang="it-IT" sz="2000" b="1" dirty="0" err="1">
                <a:latin typeface="Times New Roman" pitchFamily="18" charset="0"/>
                <a:cs typeface="Times New Roman" pitchFamily="18" charset="0"/>
              </a:rPr>
              <a:t>fur</a:t>
            </a:r>
            <a:r>
              <a:rPr lang="it-IT" sz="2000" b="1" dirty="0">
                <a:latin typeface="Times New Roman" pitchFamily="18" charset="0"/>
                <a:cs typeface="Times New Roman" pitchFamily="18" charset="0"/>
              </a:rPr>
              <a:t> morti. </a:t>
            </a:r>
            <a:br>
              <a:rPr lang="it-IT" sz="2000" b="1" dirty="0">
                <a:latin typeface="Times New Roman" pitchFamily="18" charset="0"/>
                <a:cs typeface="Times New Roman" pitchFamily="18" charset="0"/>
              </a:rPr>
            </a:br>
            <a:r>
              <a:rPr lang="it-IT" sz="2000" b="1" dirty="0">
                <a:effectLst>
                  <a:outerShdw blurRad="38100" dist="38100" dir="2700000" algn="tl">
                    <a:srgbClr val="000000">
                      <a:alpha val="43137"/>
                    </a:srgbClr>
                  </a:outerShdw>
                </a:effectLst>
                <a:latin typeface="Times New Roman" pitchFamily="18" charset="0"/>
                <a:cs typeface="Times New Roman" pitchFamily="18" charset="0"/>
              </a:rPr>
              <a:t>Poscia, più che ’l dolor, poté ’l digiuno».</a:t>
            </a:r>
            <a:r>
              <a:rPr lang="it-IT" sz="2000" b="1" dirty="0">
                <a:latin typeface="Times New Roman" pitchFamily="18" charset="0"/>
                <a:cs typeface="Times New Roman" pitchFamily="18" charset="0"/>
              </a:rPr>
              <a:t>     </a:t>
            </a:r>
            <a:r>
              <a:rPr lang="it-IT" sz="2000" b="1" i="1" dirty="0">
                <a:latin typeface="Times New Roman" pitchFamily="18" charset="0"/>
                <a:cs typeface="Times New Roman" pitchFamily="18" charset="0"/>
              </a:rPr>
              <a:t>  </a:t>
            </a:r>
            <a:r>
              <a:rPr lang="it-IT" sz="2000" dirty="0">
                <a:latin typeface="Times New Roman" pitchFamily="18" charset="0"/>
                <a:cs typeface="Times New Roman" pitchFamily="18" charset="0"/>
              </a:rPr>
              <a:t>      </a:t>
            </a:r>
            <a:r>
              <a:rPr lang="it-IT" dirty="0"/>
              <a:t>          </a:t>
            </a:r>
          </a:p>
          <a:p>
            <a:pPr fontAlgn="auto">
              <a:spcBef>
                <a:spcPts val="0"/>
              </a:spcBef>
              <a:spcAft>
                <a:spcPts val="0"/>
              </a:spcAft>
              <a:defRPr/>
            </a:pPr>
            <a:endParaRPr lang="it-IT" dirty="0"/>
          </a:p>
          <a:p>
            <a:pPr fontAlgn="auto">
              <a:spcBef>
                <a:spcPts val="0"/>
              </a:spcBef>
              <a:spcAft>
                <a:spcPts val="0"/>
              </a:spcAft>
              <a:defRPr/>
            </a:pPr>
            <a:r>
              <a:rPr lang="it-IT" dirty="0"/>
              <a:t>Inferno </a:t>
            </a:r>
            <a:r>
              <a:rPr lang="it-IT" dirty="0">
                <a:latin typeface="+mj-lt"/>
              </a:rPr>
              <a:t> </a:t>
            </a:r>
            <a:r>
              <a:rPr lang="it-IT" dirty="0" err="1">
                <a:latin typeface="+mj-lt"/>
              </a:rPr>
              <a:t>XXXIII</a:t>
            </a:r>
            <a:r>
              <a:rPr lang="it-IT" dirty="0">
                <a:latin typeface="+mj-lt"/>
              </a:rPr>
              <a:t>, 67-75</a:t>
            </a:r>
          </a:p>
        </p:txBody>
      </p:sp>
      <p:sp>
        <p:nvSpPr>
          <p:cNvPr id="93192" name="CasellaDiTesto 12"/>
          <p:cNvSpPr txBox="1">
            <a:spLocks noChangeArrowheads="1"/>
          </p:cNvSpPr>
          <p:nvPr/>
        </p:nvSpPr>
        <p:spPr bwMode="auto">
          <a:xfrm>
            <a:off x="86684" y="2852936"/>
            <a:ext cx="2808288" cy="3570208"/>
          </a:xfrm>
          <a:prstGeom prst="rect">
            <a:avLst/>
          </a:prstGeom>
          <a:noFill/>
          <a:ln w="19050">
            <a:solidFill>
              <a:srgbClr val="FFC000"/>
            </a:solidFill>
            <a:miter lim="800000"/>
            <a:headEnd/>
            <a:tailEnd/>
          </a:ln>
        </p:spPr>
        <p:txBody>
          <a:bodyPr>
            <a:spAutoFit/>
          </a:bodyPr>
          <a:lstStyle/>
          <a:p>
            <a:pPr algn="ctr"/>
            <a:r>
              <a:rPr lang="it-IT"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VERSO MISTERIOSO E SUGGESTIVO</a:t>
            </a:r>
          </a:p>
          <a:p>
            <a:pPr algn="ctr"/>
            <a:endParaRPr lang="it-IT" dirty="0">
              <a:solidFill>
                <a:srgbClr val="FFC000"/>
              </a:solidFill>
              <a:latin typeface="Times New Roman" pitchFamily="18" charset="0"/>
              <a:cs typeface="Times New Roman" pitchFamily="18" charset="0"/>
            </a:endParaRPr>
          </a:p>
          <a:p>
            <a:pPr algn="ctr"/>
            <a:r>
              <a:rPr lang="it-IT" sz="2400" b="1" dirty="0">
                <a:solidFill>
                  <a:srgbClr val="FFC000"/>
                </a:solidFill>
                <a:latin typeface="Times New Roman" pitchFamily="18" charset="0"/>
                <a:cs typeface="Times New Roman" pitchFamily="18" charset="0"/>
              </a:rPr>
              <a:t>La fame prevalse sul dolore nel causarne la morte? </a:t>
            </a:r>
          </a:p>
          <a:p>
            <a:pPr algn="ctr"/>
            <a:endParaRPr lang="it-IT" sz="2400" b="1" dirty="0">
              <a:solidFill>
                <a:srgbClr val="FFC000"/>
              </a:solidFill>
              <a:latin typeface="Times New Roman" pitchFamily="18" charset="0"/>
              <a:cs typeface="Times New Roman" pitchFamily="18" charset="0"/>
            </a:endParaRPr>
          </a:p>
          <a:p>
            <a:pPr algn="ctr"/>
            <a:r>
              <a:rPr lang="it-IT" sz="2400" b="1" dirty="0">
                <a:solidFill>
                  <a:srgbClr val="FFC000"/>
                </a:solidFill>
                <a:latin typeface="Times New Roman" pitchFamily="18" charset="0"/>
                <a:cs typeface="Times New Roman" pitchFamily="18" charset="0"/>
              </a:rPr>
              <a:t>Il conte alla fine si cibò delle carni dei figli morti?</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upload.wikimedia.org/wikipedia/commons/2/27/Dante_f48r.jpg"/>
          <p:cNvPicPr>
            <a:picLocks noChangeAspect="1" noChangeArrowheads="1"/>
          </p:cNvPicPr>
          <p:nvPr/>
        </p:nvPicPr>
        <p:blipFill>
          <a:blip r:embed="rId2" cstate="print"/>
          <a:srcRect/>
          <a:stretch>
            <a:fillRect/>
          </a:stretch>
        </p:blipFill>
        <p:spPr bwMode="auto">
          <a:xfrm>
            <a:off x="179388" y="188913"/>
            <a:ext cx="2305050" cy="2481262"/>
          </a:xfrm>
          <a:prstGeom prst="rect">
            <a:avLst/>
          </a:prstGeom>
          <a:noFill/>
          <a:ln w="9525">
            <a:noFill/>
            <a:miter lim="800000"/>
            <a:headEnd/>
            <a:tailEnd/>
          </a:ln>
        </p:spPr>
      </p:pic>
      <p:sp>
        <p:nvSpPr>
          <p:cNvPr id="94211" name="Rettangolo 4"/>
          <p:cNvSpPr>
            <a:spLocks noChangeArrowheads="1"/>
          </p:cNvSpPr>
          <p:nvPr/>
        </p:nvSpPr>
        <p:spPr bwMode="auto">
          <a:xfrm>
            <a:off x="179388" y="260350"/>
            <a:ext cx="8713787" cy="6370638"/>
          </a:xfrm>
          <a:prstGeom prst="rect">
            <a:avLst/>
          </a:prstGeom>
          <a:noFill/>
          <a:ln w="9525">
            <a:noFill/>
            <a:miter lim="800000"/>
            <a:headEnd/>
            <a:tailEnd/>
          </a:ln>
        </p:spPr>
        <p:txBody>
          <a:bodyPr>
            <a:spAutoFit/>
          </a:bodyPr>
          <a:lstStyle/>
          <a:p>
            <a:r>
              <a:rPr lang="it-IT" sz="2400" dirty="0">
                <a:solidFill>
                  <a:srgbClr val="FFC000"/>
                </a:solidFill>
                <a:latin typeface="Times New Roman" pitchFamily="18" charset="0"/>
                <a:cs typeface="Times New Roman" pitchFamily="18" charset="0"/>
              </a:rPr>
              <a:t>                                Al centro di </a:t>
            </a:r>
            <a:r>
              <a:rPr lang="it-IT" sz="2400" dirty="0" err="1">
                <a:solidFill>
                  <a:srgbClr val="FFC000"/>
                </a:solidFill>
                <a:latin typeface="Times New Roman" pitchFamily="18" charset="0"/>
                <a:cs typeface="Times New Roman" pitchFamily="18" charset="0"/>
              </a:rPr>
              <a:t>Cocito</a:t>
            </a:r>
            <a:r>
              <a:rPr lang="it-IT" sz="2400" dirty="0">
                <a:solidFill>
                  <a:srgbClr val="FFC000"/>
                </a:solidFill>
                <a:latin typeface="Times New Roman" pitchFamily="18" charset="0"/>
                <a:cs typeface="Times New Roman" pitchFamily="18" charset="0"/>
              </a:rPr>
              <a:t> si trova Lucifero                            </a:t>
            </a:r>
          </a:p>
          <a:p>
            <a:r>
              <a:rPr lang="it-IT" sz="2400" dirty="0">
                <a:solidFill>
                  <a:srgbClr val="FFC000"/>
                </a:solidFill>
                <a:latin typeface="Times New Roman" pitchFamily="18" charset="0"/>
                <a:cs typeface="Times New Roman" pitchFamily="18" charset="0"/>
              </a:rPr>
              <a:t>                               (“</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Lo ’</a:t>
            </a:r>
            <a:r>
              <a:rPr lang="it-IT" sz="2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mperador</a:t>
            </a:r>
            <a:r>
              <a:rPr lang="it-IT"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del doloroso regno</a:t>
            </a:r>
            <a:r>
              <a:rPr lang="it-IT" sz="2400" b="1" dirty="0">
                <a:solidFill>
                  <a:srgbClr val="FFC000"/>
                </a:solidFill>
                <a:latin typeface="Times New Roman" pitchFamily="18" charset="0"/>
                <a:cs typeface="Times New Roman" pitchFamily="18" charset="0"/>
              </a:rPr>
              <a:t>”</a:t>
            </a:r>
            <a:r>
              <a:rPr lang="it-IT" sz="2400" dirty="0">
                <a:solidFill>
                  <a:srgbClr val="FFC000"/>
                </a:solidFill>
                <a:latin typeface="Times New Roman" pitchFamily="18" charset="0"/>
                <a:cs typeface="Times New Roman" pitchFamily="18" charset="0"/>
              </a:rPr>
              <a:t>), che              </a:t>
            </a:r>
          </a:p>
          <a:p>
            <a:r>
              <a:rPr lang="it-IT" sz="2400" dirty="0">
                <a:solidFill>
                  <a:srgbClr val="FFC000"/>
                </a:solidFill>
                <a:latin typeface="Times New Roman" pitchFamily="18" charset="0"/>
                <a:cs typeface="Times New Roman" pitchFamily="18" charset="0"/>
              </a:rPr>
              <a:t>                               nelle tre bocche maciulla Bruto e </a:t>
            </a:r>
            <a:r>
              <a:rPr lang="it-IT" sz="2400" dirty="0" err="1">
                <a:solidFill>
                  <a:srgbClr val="FFC000"/>
                </a:solidFill>
                <a:latin typeface="Times New Roman" pitchFamily="18" charset="0"/>
                <a:cs typeface="Times New Roman" pitchFamily="18" charset="0"/>
              </a:rPr>
              <a:t>Cassio</a:t>
            </a:r>
            <a:r>
              <a:rPr lang="it-IT" sz="2400" dirty="0">
                <a:solidFill>
                  <a:srgbClr val="FFC000"/>
                </a:solidFill>
                <a:latin typeface="Times New Roman" pitchFamily="18" charset="0"/>
                <a:cs typeface="Times New Roman" pitchFamily="18" charset="0"/>
              </a:rPr>
              <a:t> e Giuda</a:t>
            </a:r>
            <a:r>
              <a:rPr lang="it-IT" sz="2400" dirty="0">
                <a:latin typeface="Constantia" pitchFamily="18" charset="0"/>
              </a:rPr>
              <a:t> </a:t>
            </a:r>
          </a:p>
          <a:p>
            <a:r>
              <a:rPr lang="it-IT" sz="2400" dirty="0">
                <a:latin typeface="Constantia" pitchFamily="18" charset="0"/>
              </a:rPr>
              <a:t>                               </a:t>
            </a:r>
          </a:p>
          <a:p>
            <a:r>
              <a:rPr lang="it-IT" sz="2400" dirty="0">
                <a:solidFill>
                  <a:srgbClr val="FFC000"/>
                </a:solidFill>
                <a:latin typeface="Times New Roman" pitchFamily="18" charset="0"/>
                <a:cs typeface="Times New Roman" pitchFamily="18" charset="0"/>
              </a:rPr>
              <a:t>                               Nei tre sommi traditori Dante ha voluto colpire                                              </a:t>
            </a:r>
          </a:p>
          <a:p>
            <a:r>
              <a:rPr lang="it-IT" sz="2400" dirty="0">
                <a:solidFill>
                  <a:srgbClr val="FFC000"/>
                </a:solidFill>
                <a:latin typeface="Times New Roman" pitchFamily="18" charset="0"/>
                <a:cs typeface="Times New Roman" pitchFamily="18" charset="0"/>
              </a:rPr>
              <a:t>                               coloro che attentarono primamente alle due </a:t>
            </a:r>
          </a:p>
          <a:p>
            <a:r>
              <a:rPr lang="it-IT" sz="2400" dirty="0">
                <a:solidFill>
                  <a:srgbClr val="FFC000"/>
                </a:solidFill>
                <a:latin typeface="Times New Roman" pitchFamily="18" charset="0"/>
                <a:cs typeface="Times New Roman" pitchFamily="18" charset="0"/>
              </a:rPr>
              <a:t>                               massime potestà, entrambe preordinate da Dio  come guide all’umanità per raggiungere la felicità terrena e quella oltremondana Giuda ha tradito Gesù da cui deriva l’autorità dei papi    e Bruto e </a:t>
            </a:r>
            <a:r>
              <a:rPr lang="it-IT" sz="2400" dirty="0" err="1">
                <a:solidFill>
                  <a:srgbClr val="FFC000"/>
                </a:solidFill>
                <a:latin typeface="Times New Roman" pitchFamily="18" charset="0"/>
                <a:cs typeface="Times New Roman" pitchFamily="18" charset="0"/>
              </a:rPr>
              <a:t>Cassio</a:t>
            </a:r>
            <a:r>
              <a:rPr lang="it-IT" sz="2400" dirty="0">
                <a:solidFill>
                  <a:srgbClr val="FFC000"/>
                </a:solidFill>
                <a:latin typeface="Times New Roman" pitchFamily="18" charset="0"/>
                <a:cs typeface="Times New Roman" pitchFamily="18" charset="0"/>
              </a:rPr>
              <a:t> hanno tradito Cesare, il “primo principe sommo”, fondatore dell’autorità  imperiale voluta dalla                                      provvidenza </a:t>
            </a:r>
          </a:p>
          <a:p>
            <a:endParaRPr lang="it-IT" sz="2400" dirty="0">
              <a:solidFill>
                <a:srgbClr val="FFC000"/>
              </a:solidFill>
              <a:latin typeface="Times New Roman" pitchFamily="18" charset="0"/>
              <a:cs typeface="Times New Roman" pitchFamily="18" charset="0"/>
            </a:endParaRPr>
          </a:p>
          <a:p>
            <a:r>
              <a:rPr lang="it-IT" sz="2400" dirty="0">
                <a:solidFill>
                  <a:srgbClr val="FFC000"/>
                </a:solidFill>
                <a:latin typeface="Times New Roman" pitchFamily="18" charset="0"/>
                <a:cs typeface="Times New Roman" pitchFamily="18" charset="0"/>
              </a:rPr>
              <a:t>Il castigo inflitto al primo è più grave  perché                                                                      il potere spirituale e il fine della beatitudine                                                          celeste sovrastano il potere temporale e il                                                                 fine della felicità terrena</a:t>
            </a:r>
          </a:p>
        </p:txBody>
      </p:sp>
      <p:pic>
        <p:nvPicPr>
          <p:cNvPr id="94212" name="Picture 4" descr="Picture"/>
          <p:cNvPicPr>
            <a:picLocks noChangeAspect="1" noChangeArrowheads="1"/>
          </p:cNvPicPr>
          <p:nvPr/>
        </p:nvPicPr>
        <p:blipFill>
          <a:blip r:embed="rId3" cstate="print"/>
          <a:srcRect/>
          <a:stretch>
            <a:fillRect/>
          </a:stretch>
        </p:blipFill>
        <p:spPr bwMode="auto">
          <a:xfrm>
            <a:off x="5940425" y="4200525"/>
            <a:ext cx="2884488" cy="2203450"/>
          </a:xfrm>
          <a:prstGeom prst="rect">
            <a:avLst/>
          </a:prstGeom>
          <a:noFill/>
          <a:ln w="9525">
            <a:noFill/>
            <a:miter lim="800000"/>
            <a:headEnd/>
            <a:tailEnd/>
          </a:ln>
        </p:spPr>
      </p:pic>
      <p:sp>
        <p:nvSpPr>
          <p:cNvPr id="94213" name="CasellaDiTesto 8"/>
          <p:cNvSpPr txBox="1">
            <a:spLocks noChangeArrowheads="1"/>
          </p:cNvSpPr>
          <p:nvPr/>
        </p:nvSpPr>
        <p:spPr bwMode="auto">
          <a:xfrm>
            <a:off x="6948488" y="6453188"/>
            <a:ext cx="1871662" cy="246062"/>
          </a:xfrm>
          <a:prstGeom prst="rect">
            <a:avLst/>
          </a:prstGeom>
          <a:solidFill>
            <a:schemeClr val="accent1"/>
          </a:solidFill>
          <a:ln w="9525">
            <a:noFill/>
            <a:miter lim="800000"/>
            <a:headEnd/>
            <a:tailEnd/>
          </a:ln>
        </p:spPr>
        <p:txBody>
          <a:bodyPr>
            <a:spAutoFit/>
          </a:bodyPr>
          <a:lstStyle/>
          <a:p>
            <a:pPr algn="ctr" eaLnBrk="0" fontAlgn="t" hangingPunct="0"/>
            <a:r>
              <a:rPr lang="it-IT" sz="1000" b="1">
                <a:solidFill>
                  <a:srgbClr val="000099"/>
                </a:solidFill>
                <a:latin typeface="Times New Roman" pitchFamily="18" charset="0"/>
                <a:cs typeface="Times New Roman" pitchFamily="18" charset="0"/>
              </a:rPr>
              <a:t>Giotto, Cappella Scrovegni</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www.google.it/url?sa=i&amp;source=images&amp;cd=&amp;docid=XryDhjzJN8LXMM&amp;tbnid=T3nZek0D2EMCQM:&amp;ved=0CAUQjBwwAA&amp;url=http%3A%2F%2Fupload.wikimedia.org%2Fwikipedia%2Fcommons%2F2%2F2b%2FInf._34_Giovanni_di_Paolo_(c.1403%25E2%2580%25931483).jpg&amp;ei=4tOcUquaMujW7Qbn1IHICQ&amp;psig=AFQjCNGH0jW6WMlMsQZwrM9hmoofUpwxjQ&amp;ust=1386095970870407"/>
          <p:cNvPicPr>
            <a:picLocks noChangeAspect="1" noChangeArrowheads="1"/>
          </p:cNvPicPr>
          <p:nvPr/>
        </p:nvPicPr>
        <p:blipFill>
          <a:blip r:embed="rId2" cstate="print"/>
          <a:srcRect/>
          <a:stretch>
            <a:fillRect/>
          </a:stretch>
        </p:blipFill>
        <p:spPr bwMode="auto">
          <a:xfrm>
            <a:off x="179388" y="95366"/>
            <a:ext cx="8812212" cy="4248472"/>
          </a:xfrm>
          <a:prstGeom prst="rect">
            <a:avLst/>
          </a:prstGeom>
          <a:noFill/>
          <a:ln w="9525">
            <a:noFill/>
            <a:miter lim="800000"/>
            <a:headEnd/>
            <a:tailEnd/>
          </a:ln>
        </p:spPr>
      </p:pic>
      <p:sp>
        <p:nvSpPr>
          <p:cNvPr id="3" name="CasellaDiTesto 2"/>
          <p:cNvSpPr txBox="1"/>
          <p:nvPr/>
        </p:nvSpPr>
        <p:spPr>
          <a:xfrm>
            <a:off x="243186" y="4051880"/>
            <a:ext cx="2089150" cy="246062"/>
          </a:xfrm>
          <a:prstGeom prst="rect">
            <a:avLst/>
          </a:prstGeom>
          <a:solidFill>
            <a:schemeClr val="accent1"/>
          </a:solidFill>
        </p:spPr>
        <p:txBody>
          <a:bodyPr>
            <a:spAutoFit/>
          </a:bodyPr>
          <a:lstStyle/>
          <a:p>
            <a:pPr algn="ctr" fontAlgn="auto">
              <a:spcBef>
                <a:spcPts val="0"/>
              </a:spcBef>
              <a:spcAft>
                <a:spcPts val="0"/>
              </a:spcAft>
              <a:defRPr/>
            </a:pPr>
            <a:r>
              <a:rPr lang="it-IT" sz="1000" b="1" dirty="0">
                <a:solidFill>
                  <a:srgbClr val="000099"/>
                </a:solidFill>
                <a:effectLst>
                  <a:outerShdw blurRad="38100" dist="38100" dir="2700000" algn="tl">
                    <a:srgbClr val="000000">
                      <a:alpha val="43137"/>
                    </a:srgbClr>
                  </a:outerShdw>
                </a:effectLst>
                <a:latin typeface="+mn-lt"/>
                <a:cs typeface="+mn-cs"/>
              </a:rPr>
              <a:t>  </a:t>
            </a:r>
            <a:r>
              <a:rPr lang="it-IT" sz="1000" b="1" dirty="0" err="1">
                <a:solidFill>
                  <a:srgbClr val="000099"/>
                </a:solidFill>
                <a:latin typeface="+mn-lt"/>
                <a:cs typeface="+mn-cs"/>
              </a:rPr>
              <a:t>Priamo</a:t>
            </a:r>
            <a:r>
              <a:rPr lang="it-IT" sz="1000" b="1" dirty="0">
                <a:solidFill>
                  <a:srgbClr val="000099"/>
                </a:solidFill>
                <a:latin typeface="+mn-lt"/>
                <a:cs typeface="+mn-cs"/>
              </a:rPr>
              <a:t> della Quercia (XV sec.)</a:t>
            </a:r>
          </a:p>
        </p:txBody>
      </p:sp>
      <p:sp>
        <p:nvSpPr>
          <p:cNvPr id="6" name="CasellaDiTesto 5"/>
          <p:cNvSpPr txBox="1"/>
          <p:nvPr/>
        </p:nvSpPr>
        <p:spPr>
          <a:xfrm>
            <a:off x="179512" y="4509120"/>
            <a:ext cx="8784976" cy="1569660"/>
          </a:xfrm>
          <a:prstGeom prst="rect">
            <a:avLst/>
          </a:prstGeom>
          <a:noFill/>
        </p:spPr>
        <p:txBody>
          <a:bodyPr wrap="square" rtlCol="0">
            <a:spAutoFit/>
          </a:bodyPr>
          <a:lstStyle/>
          <a:p>
            <a:r>
              <a:rPr lang="it-IT" sz="24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Dalla grotta naturale, dove si erano fermati, i due poeti si inoltrano in uno stretto e tortuoso sentiero la cui imboccatura hanno potuto trovare grazie al rumore di un ruscello che scava la roccia («</a:t>
            </a:r>
            <a:r>
              <a:rPr lang="it-IT" sz="24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d’un ruscelletto  che quivi  discende</a:t>
            </a:r>
            <a:r>
              <a:rPr lang="it-IT" sz="24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t>
            </a:r>
            <a:endParaRPr lang="it-IT" sz="2400"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CasellaDiTesto 4"/>
          <p:cNvSpPr txBox="1"/>
          <p:nvPr/>
        </p:nvSpPr>
        <p:spPr>
          <a:xfrm>
            <a:off x="4536480" y="5698833"/>
            <a:ext cx="4356000" cy="95410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sz="2000" b="1" dirty="0">
                <a:latin typeface="Times New Roman" pitchFamily="18" charset="0"/>
                <a:cs typeface="Times New Roman" pitchFamily="18" charset="0"/>
              </a:rPr>
              <a:t>E quindi uscimmo a riveder le stelle. </a:t>
            </a:r>
            <a:r>
              <a:rPr lang="it-IT" sz="2000" dirty="0"/>
              <a:t> </a:t>
            </a:r>
            <a:endParaRPr lang="it-IT" dirty="0"/>
          </a:p>
          <a:p>
            <a:pPr fontAlgn="auto">
              <a:spcBef>
                <a:spcPts val="0"/>
              </a:spcBef>
              <a:spcAft>
                <a:spcPts val="0"/>
              </a:spcAft>
              <a:defRPr/>
            </a:pPr>
            <a:endParaRPr lang="it-IT" dirty="0"/>
          </a:p>
          <a:p>
            <a:pPr fontAlgn="auto">
              <a:spcBef>
                <a:spcPts val="0"/>
              </a:spcBef>
              <a:spcAft>
                <a:spcPts val="0"/>
              </a:spcAft>
              <a:defRPr/>
            </a:pPr>
            <a:r>
              <a:rPr lang="it-IT" dirty="0"/>
              <a:t>Inferno </a:t>
            </a:r>
            <a:r>
              <a:rPr lang="it-IT" dirty="0">
                <a:latin typeface="+mj-lt"/>
              </a:rPr>
              <a:t> </a:t>
            </a:r>
            <a:r>
              <a:rPr lang="it-IT" dirty="0" err="1">
                <a:latin typeface="+mj-lt"/>
              </a:rPr>
              <a:t>XXXIII</a:t>
            </a:r>
            <a:r>
              <a:rPr lang="it-IT" dirty="0">
                <a:latin typeface="+mj-lt"/>
              </a:rPr>
              <a:t>, 139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79512" y="295488"/>
            <a:ext cx="3960440"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Per me si va ne la città dolente,                       per me si va ne l’</a:t>
            </a:r>
            <a:r>
              <a:rPr lang="it-IT" b="1" dirty="0" err="1">
                <a:latin typeface="Times New Roman" pitchFamily="18" charset="0"/>
                <a:cs typeface="Times New Roman" pitchFamily="18" charset="0"/>
              </a:rPr>
              <a:t>etterno</a:t>
            </a:r>
            <a:r>
              <a:rPr lang="it-IT" b="1" dirty="0">
                <a:latin typeface="Times New Roman" pitchFamily="18" charset="0"/>
                <a:cs typeface="Times New Roman" pitchFamily="18" charset="0"/>
              </a:rPr>
              <a:t> dolore,                  per me si va tra la perduta gente.</a:t>
            </a:r>
          </a:p>
          <a:p>
            <a:pPr fontAlgn="auto">
              <a:spcBef>
                <a:spcPts val="0"/>
              </a:spcBef>
              <a:spcAft>
                <a:spcPts val="0"/>
              </a:spcAft>
              <a:defRPr/>
            </a:pPr>
            <a:endParaRPr lang="it-IT" b="1" dirty="0"/>
          </a:p>
          <a:p>
            <a:pPr fontAlgn="auto">
              <a:spcBef>
                <a:spcPts val="0"/>
              </a:spcBef>
              <a:spcAft>
                <a:spcPts val="0"/>
              </a:spcAft>
              <a:defRPr/>
            </a:pPr>
            <a:r>
              <a:rPr lang="it-IT" dirty="0"/>
              <a:t>Inferno</a:t>
            </a:r>
            <a:r>
              <a:rPr lang="it-IT" dirty="0">
                <a:latin typeface="+mj-lt"/>
              </a:rPr>
              <a:t> III, 1-3</a:t>
            </a:r>
          </a:p>
        </p:txBody>
      </p:sp>
      <p:sp>
        <p:nvSpPr>
          <p:cNvPr id="14341" name="Segnaposto contenuto 3"/>
          <p:cNvSpPr txBox="1">
            <a:spLocks/>
          </p:cNvSpPr>
          <p:nvPr/>
        </p:nvSpPr>
        <p:spPr bwMode="auto">
          <a:xfrm>
            <a:off x="457200" y="1844675"/>
            <a:ext cx="8229600" cy="2386013"/>
          </a:xfrm>
          <a:prstGeom prst="rect">
            <a:avLst/>
          </a:prstGeom>
          <a:noFill/>
          <a:ln w="9525">
            <a:noFill/>
            <a:miter lim="800000"/>
            <a:headEnd/>
            <a:tailEnd/>
          </a:ln>
        </p:spPr>
        <p:txBody>
          <a:bodyPr>
            <a:spAutoFit/>
          </a:bodyPr>
          <a:lstStyle/>
          <a:p>
            <a:pPr marL="273050" indent="-273050">
              <a:spcBef>
                <a:spcPts val="600"/>
              </a:spcBef>
              <a:buClr>
                <a:schemeClr val="accent2"/>
              </a:buClr>
              <a:buSzPct val="85000"/>
              <a:buFont typeface="Wingdings" pitchFamily="2" charset="2"/>
              <a:buChar char="Ø"/>
            </a:pPr>
            <a:r>
              <a:rPr lang="it-IT" sz="2400">
                <a:solidFill>
                  <a:srgbClr val="FFC000"/>
                </a:solidFill>
                <a:latin typeface="Constantia" pitchFamily="18" charset="0"/>
              </a:rPr>
              <a:t>Immensa voragine a forma di cono rovesciato, che si spalanca nelle viscere della terra sotto la città di Gerusalemme... </a:t>
            </a:r>
          </a:p>
          <a:p>
            <a:pPr marL="273050" indent="-273050">
              <a:spcBef>
                <a:spcPts val="600"/>
              </a:spcBef>
              <a:buClr>
                <a:schemeClr val="accent2"/>
              </a:buClr>
              <a:buSzPct val="85000"/>
              <a:buFont typeface="Wingdings" pitchFamily="2" charset="2"/>
              <a:buChar char="Ø"/>
            </a:pPr>
            <a:r>
              <a:rPr lang="it-IT" sz="2400">
                <a:solidFill>
                  <a:srgbClr val="FFC000"/>
                </a:solidFill>
                <a:latin typeface="Constantia" pitchFamily="18" charset="0"/>
              </a:rPr>
              <a:t>Questa cavità sotterranea si è aperta quando Lucifero, cacciato dal Cielo dopo la sua ribellione a Dio, fu scaraventato al centro della Terra…</a:t>
            </a:r>
          </a:p>
        </p:txBody>
      </p:sp>
      <p:sp>
        <p:nvSpPr>
          <p:cNvPr id="7" name="Titolo 2"/>
          <p:cNvSpPr txBox="1">
            <a:spLocks/>
          </p:cNvSpPr>
          <p:nvPr/>
        </p:nvSpPr>
        <p:spPr>
          <a:xfrm>
            <a:off x="4788024" y="692696"/>
            <a:ext cx="3322712" cy="678904"/>
          </a:xfrm>
          <a:prstGeom prst="rect">
            <a:avLst/>
          </a:prstGeom>
        </p:spPr>
        <p:txBody>
          <a:bodyPr>
            <a:normAutofit/>
          </a:bodyPr>
          <a:lstStyle/>
          <a:p>
            <a:pPr algn="ctr" fontAlgn="auto">
              <a:spcAft>
                <a:spcPts val="0"/>
              </a:spcAft>
              <a:defRPr/>
            </a:pPr>
            <a:r>
              <a:rPr lang="it-IT" sz="3200" b="1" spc="-100" dirty="0">
                <a:ln w="3200">
                  <a:solidFill>
                    <a:schemeClr val="bg2">
                      <a:shade val="75000"/>
                      <a:alpha val="25000"/>
                    </a:schemeClr>
                  </a:solidFill>
                  <a:prstDash val="solid"/>
                  <a:round/>
                </a:ln>
                <a:solidFill>
                  <a:srgbClr val="FFC000"/>
                </a:solidFill>
                <a:effectLst>
                  <a:innerShdw blurRad="50800" dist="25400" dir="13500000">
                    <a:prstClr val="black">
                      <a:alpha val="70000"/>
                    </a:prstClr>
                  </a:innerShdw>
                </a:effectLst>
                <a:latin typeface="Times New Roman" pitchFamily="18" charset="0"/>
                <a:ea typeface="+mj-ea"/>
                <a:cs typeface="Times New Roman" pitchFamily="18" charset="0"/>
              </a:rPr>
              <a:t>INFERNO</a:t>
            </a:r>
          </a:p>
        </p:txBody>
      </p:sp>
      <p:sp>
        <p:nvSpPr>
          <p:cNvPr id="8" name="CasellaDiTesto 7"/>
          <p:cNvSpPr txBox="1"/>
          <p:nvPr/>
        </p:nvSpPr>
        <p:spPr>
          <a:xfrm>
            <a:off x="4860032" y="5157192"/>
            <a:ext cx="3960440" cy="147732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it-IT" b="1" dirty="0">
                <a:latin typeface="Times New Roman" pitchFamily="18" charset="0"/>
                <a:cs typeface="Times New Roman" pitchFamily="18" charset="0"/>
              </a:rPr>
              <a:t>Lasciate </a:t>
            </a:r>
            <a:r>
              <a:rPr lang="it-IT" b="1" dirty="0" err="1">
                <a:latin typeface="Times New Roman" pitchFamily="18" charset="0"/>
                <a:cs typeface="Times New Roman" pitchFamily="18" charset="0"/>
              </a:rPr>
              <a:t>ogne</a:t>
            </a:r>
            <a:r>
              <a:rPr lang="it-IT" b="1" dirty="0">
                <a:latin typeface="Times New Roman" pitchFamily="18" charset="0"/>
                <a:cs typeface="Times New Roman" pitchFamily="18" charset="0"/>
              </a:rPr>
              <a:t> speranza, voi ch’</a:t>
            </a:r>
            <a:r>
              <a:rPr lang="it-IT" b="1" dirty="0" err="1">
                <a:latin typeface="Times New Roman" pitchFamily="18" charset="0"/>
                <a:cs typeface="Times New Roman" pitchFamily="18" charset="0"/>
              </a:rPr>
              <a:t>intrate</a:t>
            </a:r>
            <a:r>
              <a:rPr lang="it-IT" b="1" dirty="0">
                <a:latin typeface="Times New Roman" pitchFamily="18" charset="0"/>
                <a:cs typeface="Times New Roman" pitchFamily="18" charset="0"/>
              </a:rPr>
              <a:t>.</a:t>
            </a:r>
          </a:p>
          <a:p>
            <a:pPr fontAlgn="auto">
              <a:spcBef>
                <a:spcPts val="0"/>
              </a:spcBef>
              <a:spcAft>
                <a:spcPts val="0"/>
              </a:spcAft>
              <a:defRPr/>
            </a:pPr>
            <a:r>
              <a:rPr lang="it-IT" b="1" dirty="0">
                <a:latin typeface="Times New Roman" pitchFamily="18" charset="0"/>
                <a:cs typeface="Times New Roman" pitchFamily="18" charset="0"/>
              </a:rPr>
              <a:t>Queste parole di colore oscuro</a:t>
            </a:r>
            <a:r>
              <a:rPr lang="it-IT" dirty="0"/>
              <a:t> </a:t>
            </a:r>
            <a:br>
              <a:rPr lang="it-IT" dirty="0"/>
            </a:br>
            <a:r>
              <a:rPr lang="it-IT" b="1" dirty="0" err="1">
                <a:latin typeface="Times New Roman" pitchFamily="18" charset="0"/>
                <a:cs typeface="Times New Roman" pitchFamily="18" charset="0"/>
              </a:rPr>
              <a:t>vid</a:t>
            </a:r>
            <a:r>
              <a:rPr lang="it-IT" b="1" dirty="0">
                <a:latin typeface="Times New Roman" pitchFamily="18" charset="0"/>
                <a:cs typeface="Times New Roman" pitchFamily="18" charset="0"/>
              </a:rPr>
              <a:t>’io scritte al sommo d’una porta;</a:t>
            </a:r>
            <a:r>
              <a:rPr lang="it-IT" dirty="0"/>
              <a:t> </a:t>
            </a:r>
            <a:br>
              <a:rPr lang="it-IT" dirty="0"/>
            </a:br>
            <a:r>
              <a:rPr lang="it-IT" dirty="0"/>
              <a:t>            </a:t>
            </a:r>
            <a:endParaRPr lang="it-IT" b="1" dirty="0"/>
          </a:p>
          <a:p>
            <a:pPr fontAlgn="auto">
              <a:spcBef>
                <a:spcPts val="0"/>
              </a:spcBef>
              <a:spcAft>
                <a:spcPts val="0"/>
              </a:spcAft>
              <a:defRPr/>
            </a:pPr>
            <a:r>
              <a:rPr lang="it-IT" dirty="0"/>
              <a:t>Inferno</a:t>
            </a:r>
            <a:r>
              <a:rPr lang="it-IT" dirty="0">
                <a:latin typeface="+mj-lt"/>
              </a:rPr>
              <a:t> III, 9-11</a:t>
            </a:r>
          </a:p>
        </p:txBody>
      </p:sp>
      <p:pic>
        <p:nvPicPr>
          <p:cNvPr id="14346" name="Picture 1"/>
          <p:cNvPicPr>
            <a:picLocks noChangeAspect="1" noChangeArrowheads="1"/>
          </p:cNvPicPr>
          <p:nvPr/>
        </p:nvPicPr>
        <p:blipFill>
          <a:blip r:embed="rId2" cstate="print"/>
          <a:srcRect/>
          <a:stretch>
            <a:fillRect/>
          </a:stretch>
        </p:blipFill>
        <p:spPr bwMode="auto">
          <a:xfrm>
            <a:off x="250825" y="4292600"/>
            <a:ext cx="3028950" cy="2016125"/>
          </a:xfrm>
          <a:prstGeom prst="rect">
            <a:avLst/>
          </a:prstGeom>
          <a:noFill/>
          <a:ln w="9525">
            <a:noFill/>
            <a:miter lim="800000"/>
            <a:headEnd/>
            <a:tailEnd/>
          </a:ln>
        </p:spPr>
      </p:pic>
      <p:sp>
        <p:nvSpPr>
          <p:cNvPr id="14347" name="CasellaDiTesto 8"/>
          <p:cNvSpPr txBox="1">
            <a:spLocks noChangeArrowheads="1"/>
          </p:cNvSpPr>
          <p:nvPr/>
        </p:nvSpPr>
        <p:spPr bwMode="auto">
          <a:xfrm>
            <a:off x="250825" y="6340475"/>
            <a:ext cx="2374900" cy="401638"/>
          </a:xfrm>
          <a:prstGeom prst="rect">
            <a:avLst/>
          </a:prstGeom>
          <a:solidFill>
            <a:schemeClr val="accent1"/>
          </a:solidFill>
          <a:ln w="9525">
            <a:noFill/>
            <a:miter lim="800000"/>
            <a:headEnd/>
            <a:tailEnd/>
          </a:ln>
        </p:spPr>
        <p:txBody>
          <a:bodyPr>
            <a:spAutoFit/>
          </a:bodyPr>
          <a:lstStyle/>
          <a:p>
            <a:pPr algn="ctr"/>
            <a:r>
              <a:rPr lang="it-IT" sz="1000" b="1">
                <a:solidFill>
                  <a:srgbClr val="000099"/>
                </a:solidFill>
                <a:latin typeface="Times New Roman" pitchFamily="18" charset="0"/>
                <a:cs typeface="Times New Roman" pitchFamily="18" charset="0"/>
              </a:rPr>
              <a:t>Sandro Botticelli                                                            Dante e Virgilio alle soglie dell’Inferno</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arta">
  <a:themeElements>
    <a:clrScheme name="Carta">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arta">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arta">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3218</TotalTime>
  <Words>8090</Words>
  <Application>Microsoft Office PowerPoint</Application>
  <PresentationFormat>Presentazione su schermo (4:3)</PresentationFormat>
  <Paragraphs>784</Paragraphs>
  <Slides>88</Slides>
  <Notes>0</Notes>
  <HiddenSlides>0</HiddenSlides>
  <MMClips>0</MMClips>
  <ScaleCrop>false</ScaleCrop>
  <HeadingPairs>
    <vt:vector size="4" baseType="variant">
      <vt:variant>
        <vt:lpstr>Tema</vt:lpstr>
      </vt:variant>
      <vt:variant>
        <vt:i4>1</vt:i4>
      </vt:variant>
      <vt:variant>
        <vt:lpstr>Titoli diapositive</vt:lpstr>
      </vt:variant>
      <vt:variant>
        <vt:i4>88</vt:i4>
      </vt:variant>
    </vt:vector>
  </HeadingPairs>
  <TitlesOfParts>
    <vt:vector size="89" baseType="lpstr">
      <vt:lpstr>Carta</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Utente</dc:creator>
  <cp:lastModifiedBy>Utente</cp:lastModifiedBy>
  <cp:revision>365</cp:revision>
  <dcterms:created xsi:type="dcterms:W3CDTF">2013-11-27T09:13:49Z</dcterms:created>
  <dcterms:modified xsi:type="dcterms:W3CDTF">2013-12-09T18:40:54Z</dcterms:modified>
</cp:coreProperties>
</file>